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56" r:id="rId1"/>
  </p:sldMasterIdLst>
  <p:notesMasterIdLst>
    <p:notesMasterId r:id="rId76"/>
  </p:notesMasterIdLst>
  <p:sldIdLst>
    <p:sldId id="299" r:id="rId2"/>
    <p:sldId id="1399" r:id="rId3"/>
    <p:sldId id="1119" r:id="rId4"/>
    <p:sldId id="1325" r:id="rId5"/>
    <p:sldId id="1099" r:id="rId6"/>
    <p:sldId id="1648" r:id="rId7"/>
    <p:sldId id="1649" r:id="rId8"/>
    <p:sldId id="1650" r:id="rId9"/>
    <p:sldId id="1651" r:id="rId10"/>
    <p:sldId id="1642" r:id="rId11"/>
    <p:sldId id="1323" r:id="rId12"/>
    <p:sldId id="1676" r:id="rId13"/>
    <p:sldId id="1644" r:id="rId14"/>
    <p:sldId id="1645" r:id="rId15"/>
    <p:sldId id="1579" r:id="rId16"/>
    <p:sldId id="1573" r:id="rId17"/>
    <p:sldId id="1528" r:id="rId18"/>
    <p:sldId id="1549" r:id="rId19"/>
    <p:sldId id="1578" r:id="rId20"/>
    <p:sldId id="1521" r:id="rId21"/>
    <p:sldId id="1659" r:id="rId22"/>
    <p:sldId id="1635" r:id="rId23"/>
    <p:sldId id="1572" r:id="rId24"/>
    <p:sldId id="1575" r:id="rId25"/>
    <p:sldId id="1577" r:id="rId26"/>
    <p:sldId id="1634" r:id="rId27"/>
    <p:sldId id="1519" r:id="rId28"/>
    <p:sldId id="1655" r:id="rId29"/>
    <p:sldId id="1654" r:id="rId30"/>
    <p:sldId id="1630" r:id="rId31"/>
    <p:sldId id="1613" r:id="rId32"/>
    <p:sldId id="1622" r:id="rId33"/>
    <p:sldId id="1626" r:id="rId34"/>
    <p:sldId id="1652" r:id="rId35"/>
    <p:sldId id="257" r:id="rId36"/>
    <p:sldId id="1612" r:id="rId37"/>
    <p:sldId id="1675" r:id="rId38"/>
    <p:sldId id="1674" r:id="rId39"/>
    <p:sldId id="1673" r:id="rId40"/>
    <p:sldId id="1672" r:id="rId41"/>
    <p:sldId id="1647" r:id="rId42"/>
    <p:sldId id="1656" r:id="rId43"/>
    <p:sldId id="1657" r:id="rId44"/>
    <p:sldId id="1529" r:id="rId45"/>
    <p:sldId id="1671" r:id="rId46"/>
    <p:sldId id="1639" r:id="rId47"/>
    <p:sldId id="1638" r:id="rId48"/>
    <p:sldId id="1530" r:id="rId49"/>
    <p:sldId id="1570" r:id="rId50"/>
    <p:sldId id="1627" r:id="rId51"/>
    <p:sldId id="1628" r:id="rId52"/>
    <p:sldId id="1660" r:id="rId53"/>
    <p:sldId id="1661" r:id="rId54"/>
    <p:sldId id="1663" r:id="rId55"/>
    <p:sldId id="1664" r:id="rId56"/>
    <p:sldId id="1666" r:id="rId57"/>
    <p:sldId id="1665" r:id="rId58"/>
    <p:sldId id="1667" r:id="rId59"/>
    <p:sldId id="1668" r:id="rId60"/>
    <p:sldId id="1598" r:id="rId61"/>
    <p:sldId id="1469" r:id="rId62"/>
    <p:sldId id="1472" r:id="rId63"/>
    <p:sldId id="1473" r:id="rId64"/>
    <p:sldId id="1583" r:id="rId65"/>
    <p:sldId id="1582" r:id="rId66"/>
    <p:sldId id="1631" r:id="rId67"/>
    <p:sldId id="1636" r:id="rId68"/>
    <p:sldId id="1632" r:id="rId69"/>
    <p:sldId id="1633" r:id="rId70"/>
    <p:sldId id="1637" r:id="rId71"/>
    <p:sldId id="1662" r:id="rId72"/>
    <p:sldId id="1678" r:id="rId73"/>
    <p:sldId id="1677" r:id="rId74"/>
    <p:sldId id="1544" r:id="rId7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5FCED57-E737-41AC-A098-86B6383BC41F}">
          <p14:sldIdLst>
            <p14:sldId id="299"/>
            <p14:sldId id="1399"/>
            <p14:sldId id="1119"/>
            <p14:sldId id="1325"/>
            <p14:sldId id="1099"/>
            <p14:sldId id="1648"/>
            <p14:sldId id="1649"/>
            <p14:sldId id="1650"/>
            <p14:sldId id="1651"/>
            <p14:sldId id="1642"/>
            <p14:sldId id="1323"/>
            <p14:sldId id="1676"/>
            <p14:sldId id="1644"/>
            <p14:sldId id="1645"/>
            <p14:sldId id="1579"/>
            <p14:sldId id="1573"/>
            <p14:sldId id="1528"/>
            <p14:sldId id="1549"/>
            <p14:sldId id="1578"/>
            <p14:sldId id="1521"/>
            <p14:sldId id="1659"/>
            <p14:sldId id="1635"/>
            <p14:sldId id="1572"/>
            <p14:sldId id="1575"/>
            <p14:sldId id="1577"/>
            <p14:sldId id="1634"/>
            <p14:sldId id="1519"/>
            <p14:sldId id="1655"/>
            <p14:sldId id="1654"/>
            <p14:sldId id="1630"/>
            <p14:sldId id="1613"/>
            <p14:sldId id="1622"/>
            <p14:sldId id="1626"/>
            <p14:sldId id="1652"/>
            <p14:sldId id="257"/>
            <p14:sldId id="1612"/>
            <p14:sldId id="1675"/>
            <p14:sldId id="1674"/>
            <p14:sldId id="1673"/>
            <p14:sldId id="1672"/>
            <p14:sldId id="1647"/>
            <p14:sldId id="1656"/>
            <p14:sldId id="1657"/>
            <p14:sldId id="1529"/>
            <p14:sldId id="1671"/>
            <p14:sldId id="1639"/>
            <p14:sldId id="1638"/>
            <p14:sldId id="1530"/>
            <p14:sldId id="1570"/>
            <p14:sldId id="1627"/>
            <p14:sldId id="1628"/>
            <p14:sldId id="1660"/>
            <p14:sldId id="1661"/>
            <p14:sldId id="1663"/>
            <p14:sldId id="1664"/>
            <p14:sldId id="1666"/>
            <p14:sldId id="1665"/>
            <p14:sldId id="1667"/>
            <p14:sldId id="1668"/>
            <p14:sldId id="1598"/>
            <p14:sldId id="1469"/>
            <p14:sldId id="1472"/>
            <p14:sldId id="1473"/>
            <p14:sldId id="1583"/>
            <p14:sldId id="1582"/>
            <p14:sldId id="1631"/>
            <p14:sldId id="1636"/>
            <p14:sldId id="1632"/>
            <p14:sldId id="1633"/>
            <p14:sldId id="1637"/>
            <p14:sldId id="1662"/>
            <p14:sldId id="1678"/>
            <p14:sldId id="1677"/>
          </p14:sldIdLst>
        </p14:section>
        <p14:section name="Раздел без заголовка" id="{B0E14E65-9400-426E-86CC-F6763F05F9DB}">
          <p14:sldIdLst>
            <p14:sldId id="154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0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1" autoAdjust="0"/>
    <p:restoredTop sz="64198" autoAdjust="0"/>
  </p:normalViewPr>
  <p:slideViewPr>
    <p:cSldViewPr snapToGrid="0">
      <p:cViewPr varScale="1">
        <p:scale>
          <a:sx n="104" d="100"/>
          <a:sy n="104" d="100"/>
        </p:scale>
        <p:origin x="20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64DF71F8-E171-4AE0-8A4B-C19DA80F03BA}" type="datetimeFigureOut">
              <a:rPr lang="ru-RU" smtClean="0"/>
              <a:pPr/>
              <a:t>26.12.2022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4CA8386A-0731-4A1B-9D1E-C1D8F6A502B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150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288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708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439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7616A-2E7F-4BCF-9B58-EEC1A0880A9B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068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691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246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506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906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018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596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979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830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182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641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7071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62433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9145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61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8277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62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1538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63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6223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64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8252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65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3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6982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66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202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67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0290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68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4252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69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3649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70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2729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71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3040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72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6045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73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118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584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7616A-2E7F-4BCF-9B58-EEC1A0880A9B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836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7616A-2E7F-4BCF-9B58-EEC1A0880A9B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155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7616A-2E7F-4BCF-9B58-EEC1A0880A9B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921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7616A-2E7F-4BCF-9B58-EEC1A0880A9B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037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46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09DA4-EB10-452C-95D1-DA214958D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E03B68-B8F6-4DB5-8179-71C1C50CE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AF4885-A2C6-417B-83A7-223160C1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141D-76A2-402E-9F62-46E206BF2141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FF3A93-FC51-4944-90DE-669CAA3FB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50F71-370F-4205-941E-E33AF708F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F66E-75D0-4416-B94F-241067F4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57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15B89-F106-4FB8-B63C-DA4B6D339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ADCAAE-FDF7-4088-8A1D-CF555AA13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99E4C9-64E0-4584-860D-C8ACC6B5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141D-76A2-402E-9F62-46E206BF2141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7B2CD-FB4D-41AF-8579-CD6679103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EDBF61-9D75-4A11-8634-984E0E6E4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F66E-75D0-4416-B94F-241067F4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6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12E2FE2-B05D-49A7-815B-F13637DC6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52479E-EE87-4696-9FA1-C2F1BDF4E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2FBE04-3EBA-423F-B2CC-E596F4609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141D-76A2-402E-9F62-46E206BF2141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53CCC6-007C-4F9D-8728-E23927093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E6C83F-E96C-4562-BD6A-51B96ED48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F66E-75D0-4416-B94F-241067F4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3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9D1B5-7AD0-4DA3-8FAA-10B6B4B5B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D8B653-A308-4808-80DF-5E7780033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BDC632-C54B-4CA8-8CFD-324A887C4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141D-76A2-402E-9F62-46E206BF2141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A007EB-34FC-4345-8DD4-2F511B8D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D3499A-C30A-466B-BDAA-359F53F2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F66E-75D0-4416-B94F-241067F4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52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07148-6762-4508-B5E1-812FF2D17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4CB64B-E428-46A0-8268-25583D061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7FE250-C74E-45DA-A7BA-A1F893797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141D-76A2-402E-9F62-46E206BF2141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480936-3A25-4519-AFBD-231EEF7DD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2D86AE-AF80-4F42-981A-83DAD1DD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F66E-75D0-4416-B94F-241067F4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00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CC0D6-4B5B-4B72-B011-0A0A697D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C7723D-9902-4F49-A29A-B8B869E78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240401-B947-4099-B4F9-BE349C53C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96A2A1-73A1-45F6-9413-A1110513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141D-76A2-402E-9F62-46E206BF2141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34BC15-F620-4FD7-B615-96C0A7A62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5EB779-B57B-4547-A531-D4A4E53FD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F66E-75D0-4416-B94F-241067F4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98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D8D2B-0EB2-4445-8B5B-D7B4332FC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3D9449-0794-4643-B53E-72E8F2A52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C5812-DBC7-44F9-8320-EF47A8708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CD1D61-358F-4F0A-A5B6-7C6C2ED72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A6E3E0-FEF1-4272-AD35-59110103C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FCDCFA-4B50-4722-85D4-0B1BBA39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141D-76A2-402E-9F62-46E206BF2141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2B7FC1-450A-4E46-ABB8-92C90F44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505AA7-765F-4D3F-BF41-2D590F71E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F66E-75D0-4416-B94F-241067F4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69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C6F29-CAD0-425E-BEC6-AA32C5D21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249C18-2A83-4F94-9EC8-608AF153B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141D-76A2-402E-9F62-46E206BF2141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80070C-7DCE-459A-9EC8-47881FFDF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FA0128-723F-45EF-AEDA-3549C2C83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F66E-75D0-4416-B94F-241067F4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10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E971A76-A0B9-40BB-A287-51D31ADB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141D-76A2-402E-9F62-46E206BF2141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2708C8-80F9-4028-B41B-460B94E8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83FDFB-2E4B-4BBF-AE07-97F0E4DD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F66E-75D0-4416-B94F-241067F4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01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17FB9-E649-4B71-A3DC-69BD2D4F3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AF5FA5-99CF-4301-9D94-C1C7965C2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C7CD8E-4FEE-4B8A-B465-739E87589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1CF1E0-F0B3-49E9-8243-4DEC1C20C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141D-76A2-402E-9F62-46E206BF2141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8589FB-908A-4D31-9818-A49B7D41B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24AD16-F3B2-4F5D-BDB5-F7023A55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F66E-75D0-4416-B94F-241067F4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47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88182-F45A-42B2-89BD-92FFF5A5E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FF9FF6-5CFC-4925-B703-FAAC85158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04E1A1-5AD7-4C60-BA4A-F1369F09D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87A860-553A-4C71-84E4-881A4CED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141D-76A2-402E-9F62-46E206BF2141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70B50D-B36D-4CAD-BD30-F732559C2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1C243B-C337-41E8-8B97-8A80EDB26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F66E-75D0-4416-B94F-241067F4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68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4896A-DE2F-4EDD-92CA-A9BDAF266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DB27F7-1C9A-4ADE-A6AE-31E8BFFED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A56E8D-A253-436D-801B-D6F9A478C8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5141D-76A2-402E-9F62-46E206BF2141}" type="datetimeFigureOut">
              <a:rPr lang="ru-RU" smtClean="0"/>
              <a:pPr/>
              <a:t>26.12.2022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A1F0CD-F2DA-40B9-856E-55F716039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963060-3851-4EA5-A5E3-919A78B74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5F66E-75D0-4416-B94F-241067F4D9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83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nrpz.ru/results202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stav-zakupki.ru/activity/recommendation/info/3529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&#1078;&#1091;&#1088;&#1085;&#1072;&#1083;.&#1087;&#1088;&#1086;&#1075;&#1086;&#1089;&#1079;&#1072;&#1082;&#1072;&#1079;.&#1088;&#1092;/strong-novovvedeniya-v-koap-rf-smyagchajushhie-nakazaniya-za-narusheniya-v-sfere-zakupok-strong/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br.fas.gov.ru/to/altayskoe-respublikanskoe-ufas-rossii/ba004443-8e54-49f8-a232-3bf4ab7e6df8/" TargetMode="External"/><Relationship Id="rId7" Type="http://schemas.openxmlformats.org/officeDocument/2006/relationships/hyperlink" Target="https://br.fas.gov.ru/to/altayskoe-respublikanskoe-ufas-rossii/2c68f488-df7a-4f10-bae0-f3cd63a869e8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r.fas.gov.ru/to/mariyskoe-ufas-rossii/7bc68538-7a4f-4aad-8593-c03dd071bcd9/" TargetMode="External"/><Relationship Id="rId5" Type="http://schemas.openxmlformats.org/officeDocument/2006/relationships/hyperlink" Target="https://br.fas.gov.ru/to/yaroslavskoe-ufas-rossii/63123175-96f6-44a8-b4e8-ab9615edb5a3/?query=%D0%BA%20%D0%B0%D0%B4%D0%BC%D0%B8%D0%BD%D0%B8%D1%81%D1%82%D1%80%D0%B0%D1%82%D0%B8%D0%B2%D0%BD%D0%BE%D0%B9%20%D0%BE%D1%82%D0%B2%D0%B5%D1%82%D1%81%D1%82%D0%B2%D0%B5%D0%BD%D0%BD%D0%BE%D1%81%D1%82%D0%B8%20%D0%B2%20%D0%B2%D0%B8%D0%B4%D0%B5%20%D0%BF%D1%80%D0%B5%D0%B4%D1%83%D0%BF%D1%80%D0%B5%D0%B6%D0%B4%D0%B5%D0%BD%D0%B8%D1%8F" TargetMode="External"/><Relationship Id="rId4" Type="http://schemas.openxmlformats.org/officeDocument/2006/relationships/hyperlink" Target="https://kad.arbitr.ru/Document/Pdf/8c4f7800-553e-4035-a97c-2c129141ef7a/30c2e4d7-1605-4074-9a4c-66fb10d47c0a/A56-49414-2022_20220801_Reshenie.pdf?isAddStamp=True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kad.arbitr.ru/Document/Pdf/8c4f7800-553e-4035-a97c-2c129141ef7a/30c2e4d7-1605-4074-9a4c-66fb10d47c0a/A56-49414-2022_20220801_Reshenie.pdf?isAddStamp=Tru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czbuko45?w=wall-172972583_617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172972583?w=wall-172972583_584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zbuko45?w=wall-172972583_618" TargetMode="External"/><Relationship Id="rId2" Type="http://schemas.openxmlformats.org/officeDocument/2006/relationships/hyperlink" Target="https://vk.com/czbuko45?w=wall-172972583_592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gz.kurganobl.ru/zakazchikam/dokumenty.php" TargetMode="External"/><Relationship Id="rId2" Type="http://schemas.openxmlformats.org/officeDocument/2006/relationships/hyperlink" Target="https://vk.com/czbuko45?w=wall-172972583_67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kgz.ru/novye-pravila-spisaniya-neustoe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gz.kurganobl.ru/zakazchikam/dokumenty.php" TargetMode="External"/><Relationship Id="rId2" Type="http://schemas.openxmlformats.org/officeDocument/2006/relationships/hyperlink" Target="https://vk.com/czbuko45?w=wall-172972583_67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kgz.ru/novye-pravila-spisaniya-neustoe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8" y="89452"/>
            <a:ext cx="2272692" cy="18158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458784"/>
            <a:ext cx="64902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Государственное казенное учреждение «Центр закупок и бухгалтерского учета </a:t>
            </a:r>
          </a:p>
          <a:p>
            <a:r>
              <a:rPr lang="ru-RU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Курганской области</a:t>
            </a:r>
            <a:r>
              <a:rPr lang="ru-RU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0059" y="2184003"/>
            <a:ext cx="11931941" cy="3464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Актуальные вопросы осуществления закупок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соответствии с Федеральным законом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№ 44-ФЗ в 2022-2023 годах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D611-22E4-4E53-9253-81CB98248009}" type="slidenum">
              <a:rPr lang="ru-RU" smtClean="0"/>
              <a:t>1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9A5468D-C497-4588-9F59-9965762193CE}"/>
              </a:ext>
            </a:extLst>
          </p:cNvPr>
          <p:cNvSpPr/>
          <p:nvPr/>
        </p:nvSpPr>
        <p:spPr>
          <a:xfrm>
            <a:off x="138434" y="6280741"/>
            <a:ext cx="8472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Black" panose="020B0A04020102020204" pitchFamily="34" charset="0"/>
                <a:cs typeface="Arial" panose="020B0604020202020204" pitchFamily="34" charset="0"/>
              </a:rPr>
              <a:t>Усманов Никита Владимирович </a:t>
            </a:r>
            <a:endParaRPr lang="ru-RU" sz="2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888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D611-22E4-4E53-9253-81CB98248009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B5D2B5-C929-442F-AAD8-B23827210B0F}"/>
              </a:ext>
            </a:extLst>
          </p:cNvPr>
          <p:cNvSpPr/>
          <p:nvPr/>
        </p:nvSpPr>
        <p:spPr>
          <a:xfrm>
            <a:off x="0" y="1209223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Предварительные итоги закупочной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деятельности в 2022 году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CD9949-E184-46F8-88DC-0459AE27C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4" y="2778883"/>
            <a:ext cx="11424621" cy="394259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219859C-7B37-42A4-AB5F-1A5DB4445FB4}"/>
              </a:ext>
            </a:extLst>
          </p:cNvPr>
          <p:cNvSpPr/>
          <p:nvPr/>
        </p:nvSpPr>
        <p:spPr>
          <a:xfrm>
            <a:off x="301213" y="136525"/>
            <a:ext cx="69494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Итоги в 2022 году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92341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0498"/>
            <a:ext cx="11906250" cy="38988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Итоги 2022: закупочная статистика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3855" y="828337"/>
            <a:ext cx="8192656" cy="59419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Размещено 7043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что на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1007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17%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больше, чем в 2021 году (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6036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извещений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(60%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количеству, всего по региону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мун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., рег. заказчики около 15 000). 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Общая сумма НМЦК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размещенных извещений составила: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35 579 590 580,00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рублей (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по суммам цен от размещенных закупок всего региона; </a:t>
            </a: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Состоялось процедур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(привели к заключению контракта) около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5700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 сумму примерно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миллиардов.</a:t>
            </a: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Общая экономия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состоявшимся процедурам (заключенным контрактам) составила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2 288 308 487,00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рублей (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13,68%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0" indent="0" algn="ctr">
              <a:buNone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FF7997-4415-4561-92D8-BD21B3DFE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9" y="1614099"/>
            <a:ext cx="3565238" cy="43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53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0498"/>
            <a:ext cx="11906250" cy="38988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Итоги 2022: закупочная статистика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9361" y="755584"/>
            <a:ext cx="8502555" cy="59419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Совместные закупки за 2022 года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Размещено 220 извещений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17,48%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больше - за 11 месяцев прошлого года размещено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 извещений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 проведении совместных торгов); </a:t>
            </a:r>
          </a:p>
          <a:p>
            <a:pPr marL="0" indent="0" algn="just"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2) сумма цен НМЦК составила около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1 300 000 000  млн.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3) максимальное число заказчиков - участников совместной закупки составило 57, при этом доля закупок по количеству заказчиков составила:</a:t>
            </a:r>
          </a:p>
          <a:p>
            <a:pPr marL="0" indent="0" algn="just"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до 10 заказчиков (включительно) – 132; от 10 до 20 заказчиков – 30; от 20 до 30 заказчиков – 38; свыше 30 заказчиков – 6.</a:t>
            </a:r>
          </a:p>
          <a:p>
            <a:pPr marL="0" indent="0" algn="just"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4) привели к заключению контрактов 154 совместные закупки (74,76% от проведенных совместных торгов), по результатам которых заключено 1570 контрактов</a:t>
            </a:r>
          </a:p>
          <a:p>
            <a:pPr marL="0" indent="0" algn="just"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экономия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состоявшихся процедур составила </a:t>
            </a: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59 918 243 (8%)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37BD45-6D07-45DD-A758-C312A7D18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4" y="1863624"/>
            <a:ext cx="3489277" cy="372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72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0498"/>
            <a:ext cx="11906250" cy="38988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Итоги 2022: Национальный рейтинг прозрачности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3224" y="849853"/>
            <a:ext cx="5705924" cy="58934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Курганская область </a:t>
            </a:r>
          </a:p>
          <a:p>
            <a:pPr marL="0" indent="0" algn="ctr">
              <a:buNone/>
            </a:pPr>
            <a:r>
              <a:rPr lang="ru-RU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получила высокий показатель в Национальном рейтинге прозрачности закупок </a:t>
            </a:r>
          </a:p>
          <a:p>
            <a:pPr marL="0" indent="0" algn="ctr">
              <a:buNone/>
            </a:pPr>
            <a:r>
              <a:rPr lang="ru-RU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2022 год заняв 23 место из 85</a:t>
            </a:r>
          </a:p>
          <a:p>
            <a:pPr marL="0" indent="0" algn="ctr">
              <a:buNone/>
            </a:pPr>
            <a:r>
              <a:rPr lang="ru-RU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2021 году занимала 52 место) </a:t>
            </a:r>
          </a:p>
          <a:p>
            <a:pPr marL="0" indent="0" algn="ctr">
              <a:buNone/>
            </a:pPr>
            <a:r>
              <a:rPr lang="ru-RU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(методология расчета которого состоит из 40 критериев) рейтинга</a:t>
            </a:r>
          </a:p>
          <a:p>
            <a:pPr marL="0" indent="0" algn="ctr">
              <a:buNone/>
            </a:pPr>
            <a:endParaRPr lang="ru-RU" sz="2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https://www.nrpz.ru/results2022</a:t>
            </a:r>
            <a:endParaRPr lang="ru-RU" sz="2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2980F0-0977-4975-AD5E-02E31B554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1" y="928797"/>
            <a:ext cx="6240221" cy="581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63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8181" y="828338"/>
            <a:ext cx="7438089" cy="59797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На закупки, извещения по которым были размещены Учреждением, подано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жалоб, из них признаны: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не обоснованными (отказано в рассмотрении)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(94%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частично обоснована - 1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обоснованы – 3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0" algn="just"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	проведено внеплановых проверок (кроме жалоб) – 14 (выявлены </a:t>
            </a:r>
            <a:r>
              <a:rPr lang="ru-RU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 – 1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(успешно обжалована в суде)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, не выявлено нарушений - 13); </a:t>
            </a:r>
          </a:p>
          <a:p>
            <a:pPr marL="0" indent="0" algn="just"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	Ведётся 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судебных дел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, находящихся в производстве арбитражных судов, из них в интересах Учреждения и заказчиков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принято 7 решений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BA508E-3EC9-4E30-B3DB-CAE62E461E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" y="828338"/>
            <a:ext cx="4482451" cy="572948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4CCBBB8-6BFB-4269-9207-501F855CAFEB}"/>
              </a:ext>
            </a:extLst>
          </p:cNvPr>
          <p:cNvSpPr/>
          <p:nvPr/>
        </p:nvSpPr>
        <p:spPr>
          <a:xfrm>
            <a:off x="135728" y="49936"/>
            <a:ext cx="10098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2022: Административные и судебные споры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3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6326" y="1035701"/>
            <a:ext cx="11619345" cy="30539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Закупки у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ед.поставщика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 конкурентных процедур, когда закупка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состоялась (пункт 25 части 1 статьи 93);</a:t>
            </a: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случаи закупки у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ед.поставщика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установленные Правительством РФ, высшими исполнительными органами субъекта (ст. 15 ФЗ-46)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C09262-3744-475B-9E24-564552C7F36C}"/>
              </a:ext>
            </a:extLst>
          </p:cNvPr>
          <p:cNvSpPr/>
          <p:nvPr/>
        </p:nvSpPr>
        <p:spPr>
          <a:xfrm>
            <a:off x="1210916" y="72499"/>
            <a:ext cx="9770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Изменения законодательства о контрактной системе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8E231D-BFAA-4716-8691-13F5DFBF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422" y="3953164"/>
            <a:ext cx="5440218" cy="274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70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815479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Пункт 25 части 1 статьи 93 Закона № 44-ФЗ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819808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ДЕЙСТВУЮЩИХ МЕХАНИЗМА: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пункт 25 части 1 статьи 93 Закона №44-ФЗ (постоянный):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	с 1 января 2022 года можно осуществлять закупки в случаях когда поставщик (подрядчик, исполнитель) не участвовал в закупке (отсутствуют заявки);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spc="-5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2400" b="1" spc="-5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СЛУЧАИ (ВРЕМЕННЫЕ)</a:t>
            </a:r>
            <a:r>
              <a:rPr lang="ru-RU" sz="2400" b="1" spc="-5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spc="-50" dirty="0">
                <a:latin typeface="Arial" panose="020B0604020202020204" pitchFamily="34" charset="0"/>
                <a:cs typeface="Arial" panose="020B0604020202020204" pitchFamily="34" charset="0"/>
              </a:rPr>
              <a:t>статья 15 Федерального закона от 8 марта 2022 года  № 46-ФЗ: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Постановление Правительства РФ от 10 марта 2022 г. N 339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Региональное (муниципальное)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Постановление Правительства Курганской области от 31 марта 2022 года N 87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 ЭТО РАЗНЫЕ ОСНОВАНИЯ ОСУЩЕСТВЛЕНИЯ ЗАКУПКИ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r>
              <a:rPr lang="ru-RU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i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25 части 1 статьи 93 Закона №44-ФЗ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механизм Закона № 44-ФЗ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(постоянно действующий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января 2022 года);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СЛУЧАИ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временный (особый) механизм для исключительных ситуаций, когда другими способами закупку осуществить нельзя либо не целесообразно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(действует до 31 декабря 202</a:t>
            </a:r>
            <a:r>
              <a:rPr lang="ru-RU" sz="2400" b="1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года).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605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82621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Пункт 25 части 1 статьи 93 Закона № 44-ФЗ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764024"/>
            <a:ext cx="12192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ПРОЦЕДУРА НЕ СОСТОЯЛАСЬ? </a:t>
            </a:r>
            <a:r>
              <a:rPr lang="ru-RU" sz="2400" b="1" i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первую очередь 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25 части 1 статьи 93 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«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25)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заключение контракта в соответствии с пунктом 6 части 2, пунктом 6 части 3, пунктом 2 части 4, частями 5, 6 и 8 статьи 52 Закона № 44-ФЗ 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признания определения поставщика (подрядчика, исполнителя) несостоявшимся»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just"/>
            <a:r>
              <a:rPr lang="ru-RU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поставщик (подрядчик, исполнитель)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уклонился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от заключения контракта – есть 1 (единственная) заявка, соответствующая требованиям, установленным в извещении (пункты 1, 2 части 1 статьи 52 Закона о контрактной системе);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поставщик (подрядчик, исполнитель) </a:t>
            </a:r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определен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- заявок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(не поданы, отклонены комиссией, уклонились от заключения контракта (пункты 3 – 6 части 1 статьи 52 Закона о контрактной системе).</a:t>
            </a:r>
            <a:r>
              <a:rPr lang="ru-RU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ОБА СЛУЧАЯ = пункт 25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Подробнее =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Учреждения от 19.05.2022 года № 01-222 (слайды «Руководство пользователя «Согласование заключения контракта с единственным поставщиком посредством ЕИС» -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https://vk.com/public172972583?w=wall-172972583_617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368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127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Статья 15 Федерального закона № 46 –ФЗ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764024"/>
            <a:ext cx="12192000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ИНЫЕ СЛУЧАИ ЗАКУПОК У ЕД.ПОСТАВЩИКА ПО РЕШЕНИЮ Пр-ва РФ, ПКО.</a:t>
            </a:r>
          </a:p>
          <a:p>
            <a:pPr indent="450000" algn="ctr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Статья 15 Федерального закона № 46 –ФЗ</a:t>
            </a:r>
          </a:p>
          <a:p>
            <a:pPr indent="450000"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 31 декабря </a:t>
            </a:r>
            <a:r>
              <a:rPr lang="ru-RU" sz="24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!!!2023!!!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года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дополнение к случаям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предусмотренным частью 1 статьи 93 Закона № 44-ФЗ  могут быть определены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иные случаи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осуществления закупок ТРУ, их порядок для </a:t>
            </a:r>
            <a:r>
              <a:rPr lang="ru-RU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государственных и (или) муниципальных нужд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 единственного поставщика 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2438" algn="just"/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1. Правительство РФ = Постановление Правительства РФ от 10 марта 2022 г. N 339  (часть 1 статьи 15 ФЗ - 46); </a:t>
            </a:r>
          </a:p>
          <a:p>
            <a:pPr indent="450000" algn="just"/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2. ВИО субъекта РФ (Правительством Курганской области) для региональных и муниципальных заказчиков: Постановление Правительства Курганской области от 31 марта 2022 года N 87 «О случаях осуществления закупок товаров, работ, услуг для государственных нужд курганской области и (или) муниципальных нужд муниципальных образований курганской области у единственного поставщика (подрядчика, исполнителя) и порядке их осуществления» (часть 2 статьи 15  ФЗ – 46).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34392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219" y="114300"/>
            <a:ext cx="11641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Курганской области от 31 марта 2022 г. N 87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607" y="764024"/>
            <a:ext cx="11962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885563-5304-4248-AAED-82E5A243E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678" y="764024"/>
            <a:ext cx="8993393" cy="56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01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1519" y="59901"/>
            <a:ext cx="1204099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Полезные материалы</a:t>
            </a:r>
          </a:p>
          <a:p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522" y="870929"/>
            <a:ext cx="11392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http://ugz.kurganobl.ru/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9DB890-F7D8-4086-AD02-FD990A876874}"/>
              </a:ext>
            </a:extLst>
          </p:cNvPr>
          <p:cNvSpPr/>
          <p:nvPr/>
        </p:nvSpPr>
        <p:spPr>
          <a:xfrm>
            <a:off x="0" y="723731"/>
            <a:ext cx="12116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C0A5E55-FFA2-4A7A-B750-863225657834}"/>
              </a:ext>
            </a:extLst>
          </p:cNvPr>
          <p:cNvSpPr/>
          <p:nvPr/>
        </p:nvSpPr>
        <p:spPr>
          <a:xfrm>
            <a:off x="212522" y="5599733"/>
            <a:ext cx="8923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03CA16-F8FC-490B-90F4-019B16BEBAB0}"/>
              </a:ext>
            </a:extLst>
          </p:cNvPr>
          <p:cNvSpPr/>
          <p:nvPr/>
        </p:nvSpPr>
        <p:spPr>
          <a:xfrm>
            <a:off x="5174428" y="906287"/>
            <a:ext cx="68050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Официальное сообщество»: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https://vk.com/czbuko45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5D7D62-2871-4465-B5E2-FE0D353EDC01}"/>
              </a:ext>
            </a:extLst>
          </p:cNvPr>
          <p:cNvSpPr/>
          <p:nvPr/>
        </p:nvSpPr>
        <p:spPr>
          <a:xfrm>
            <a:off x="6244208" y="3202867"/>
            <a:ext cx="59282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AA834B-C680-4008-9E46-E09F61C1F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005" y="2034877"/>
            <a:ext cx="6413150" cy="278824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3811A82-E0B0-4985-BC5C-277B5AEFBF26}"/>
              </a:ext>
            </a:extLst>
          </p:cNvPr>
          <p:cNvSpPr/>
          <p:nvPr/>
        </p:nvSpPr>
        <p:spPr>
          <a:xfrm>
            <a:off x="3196208" y="506946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Официальный канал в </a:t>
            </a:r>
            <a:r>
              <a:rPr lang="en-US" b="1" dirty="0">
                <a:solidFill>
                  <a:srgbClr val="002060"/>
                </a:solidFill>
              </a:rPr>
              <a:t>Telegram</a:t>
            </a:r>
            <a:r>
              <a:rPr lang="ru-RU" b="1" dirty="0">
                <a:solidFill>
                  <a:srgbClr val="002060"/>
                </a:solidFill>
              </a:rPr>
              <a:t>: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t.me/czbuko45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D7F8C1C-8EA4-4B98-A1E7-1E8F1832E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2" y="1203880"/>
            <a:ext cx="4905375" cy="385381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1BA1DC7-5E48-4315-8CA6-5862F506B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337" y="5629612"/>
            <a:ext cx="8197326" cy="103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46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546" y="83477"/>
            <a:ext cx="11767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Курганской области от 31 марта 2022 г. N 87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764024"/>
            <a:ext cx="12192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Случаи и условия осуществления закупки (пункты 1, 2, 2.1 Постановления № 87).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В соответствии Постановлением № 87 заказчик вправе направить предложение об определении единственного поставщика в случаях, предусмотренных пунктом 1 при одном из следующих условий: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Конкурентная процедура проводилась (не найден поставщик либо контракт расторгнут)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процедура определения поставщика (подрядчика, исполнителя) не состоялась и не привела к заключению контракта по причине отсутствия заявок на участие в закупке, их отклонения комиссией по осуществлению закупок или уклонения всех участников от заключения контракта либо заключенный контракт был расторгнут;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Конкурентная процедура не проводилась: 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закупка подпадает под исключения, предусмотренные пунктом 2.1. Постановления № 87, при которых не требуется проведение процедуры определения поставщика (подрядчика, исполнителя) конкурентным способом.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954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218" y="83477"/>
            <a:ext cx="943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Постановлению ПП КО 87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764024"/>
            <a:ext cx="12192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установить основание и условия направления предложения (пункты 1, 2, 2.1 Постановления № 87).</a:t>
            </a:r>
          </a:p>
          <a:p>
            <a:pPr marL="457200" indent="-457200">
              <a:buAutoNum type="arabicPeriod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В соответствии Постановлением № 87 заказчик вправе направить предложение в случаях, предусмотренного пунктом 1 при одном из следующих условий: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процедура определения поставщика (подрядчика, исполнителя) не состоялась и не привела к заключению контракта по причине отсутствия заявок на участие в закупке, их отклонения комиссией по осуществлению закупок или уклонения всех участников от заключения контракта либо заключенный контракт был расторгнут;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либо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закупка подпадает под исключения, предусмотренные пунктом 2.1. Постановления № 87, при которых не требуется проведение процедуры определения поставщика (подрядчика, исполнителя) конкурентным способом.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943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16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Курганской области от 31 марта 2022 г. N 87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764024"/>
            <a:ext cx="12192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информация о порядке подготовки и направления Предложений, а также Постановление № 87 в актуальной редакции доступны для ознакомления на официальном сайте ГКУ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ЦЗБУ КО в разделе «Заказчикам» - «Порядок подготовки и направления предложения о закупке у единственного поставщика в соответствии с постановлением Правительства Курганской области от 31 марта 2022 № 87»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http://ugz.kurganobl.ru/zakazchikam/dokumenty.php</a:t>
            </a:r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8C3E44-C310-4C5B-8994-1041145A8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764024"/>
            <a:ext cx="11585986" cy="468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9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1832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Курганской области от 31 марта 2022 г. N 87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64024"/>
            <a:ext cx="12192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!!!ВАЖНО!!! 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ИНЫЕ СЛУЧАИ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Постановление Правительства Курганской области от 31 марта 2022 г. N 87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и</a:t>
            </a:r>
          </a:p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пункт 25 части 1 статьи 93 Закона №44-ФЗ:</a:t>
            </a:r>
          </a:p>
          <a:p>
            <a:pPr algn="ctr"/>
            <a:endParaRPr lang="ru-RU" sz="24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Разные способы осуществления закупок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 закупок  в соответствии с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Постановлением Правительства Курганской области от 31 марта 2022 г. N 87, возможно при нецелесообразности и (или) невозможности осуществить закупку:</a:t>
            </a:r>
          </a:p>
          <a:p>
            <a:pPr algn="just"/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конкурентным способом;</a:t>
            </a:r>
          </a:p>
          <a:p>
            <a:pPr algn="just"/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другим способом,  в т. ч. у единственного поставщика по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пункту 25 части 1 статьи 93 Закона №44-ФЗ;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181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1832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Курганской области от 31 марта 2022 г. N 87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64024"/>
            <a:ext cx="1219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Закупка не состоялась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(не поданы заявки от участников, отклонены все, отказ от заключения контракта, пункты 3 – 6 части 1 статьи 52)</a:t>
            </a: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25 части 1 статьи 93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закупка конкурентным способом</a:t>
            </a:r>
          </a:p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Не найден поставщик в течение срока направления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обращения в КО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раб. дней), нецелесообразно, КО не согласовал.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 УКАЗАТЬ ПРИЧИНЫ ЛИБО ОБОСНОВАТЬ НЕИСПОЛЬЗОВАНИЕ ИНЫХ СПОСОБОВ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D3189306-F922-4EBF-B57A-5F0FCC2F09A8}"/>
              </a:ext>
            </a:extLst>
          </p:cNvPr>
          <p:cNvCxnSpPr>
            <a:cxnSpLocks/>
          </p:cNvCxnSpPr>
          <p:nvPr/>
        </p:nvCxnSpPr>
        <p:spPr>
          <a:xfrm>
            <a:off x="9801546" y="1692665"/>
            <a:ext cx="0" cy="126629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6F02C6FD-1799-4D43-AFB9-EEC72BB2182F}"/>
              </a:ext>
            </a:extLst>
          </p:cNvPr>
          <p:cNvCxnSpPr>
            <a:cxnSpLocks/>
          </p:cNvCxnSpPr>
          <p:nvPr/>
        </p:nvCxnSpPr>
        <p:spPr>
          <a:xfrm>
            <a:off x="5881952" y="4619252"/>
            <a:ext cx="0" cy="104644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30C2F37-2455-47E2-895D-5C3C13953A77}"/>
              </a:ext>
            </a:extLst>
          </p:cNvPr>
          <p:cNvSpPr/>
          <p:nvPr/>
        </p:nvSpPr>
        <p:spPr>
          <a:xfrm>
            <a:off x="0" y="5665699"/>
            <a:ext cx="1198994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u="sng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СЛУЧАИ</a:t>
            </a:r>
          </a:p>
          <a:p>
            <a:pPr algn="ctr"/>
            <a:r>
              <a:rPr lang="ru-RU" sz="2300" b="1" u="sng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 в комиссию через ОИВ  в соответствии с Постановлением Правительства Курганской области  от 31 марта 2022 г. N 87</a:t>
            </a: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085F9417-22A0-4542-B0FE-6FF24DB46B78}"/>
              </a:ext>
            </a:extLst>
          </p:cNvPr>
          <p:cNvCxnSpPr>
            <a:cxnSpLocks/>
          </p:cNvCxnSpPr>
          <p:nvPr/>
        </p:nvCxnSpPr>
        <p:spPr>
          <a:xfrm>
            <a:off x="2256890" y="1692665"/>
            <a:ext cx="0" cy="126629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458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1832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Курганской области от 31 марта 2022 г. N 87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64024"/>
            <a:ext cx="1219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 расторгнут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 соглашению сторон, по решению суда, в случае одностороннего отказа стороны контракта от исполнения контракта в соответствии с гражданским законодательством)</a:t>
            </a: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17.1. статьи 95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закупка конкурентным способом</a:t>
            </a:r>
          </a:p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 вправе заключить контракт</a:t>
            </a:r>
          </a:p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следующим участником (по порядковому номеру заявки) </a:t>
            </a:r>
          </a:p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цене им предложенной (на цену неисполненных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.-в)      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Участники отказались. 2. Признаки недобросовестности уча-в.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Не внесли в РНП (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одност.отказ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4. Иные причины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 УКАЗАТЬ ПРИЧИНЫ ЛИБО ОБОСНОВАТЬ НЕИСПОЛЬЗОВАНИЕ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D3189306-F922-4EBF-B57A-5F0FCC2F09A8}"/>
              </a:ext>
            </a:extLst>
          </p:cNvPr>
          <p:cNvCxnSpPr>
            <a:cxnSpLocks/>
          </p:cNvCxnSpPr>
          <p:nvPr/>
        </p:nvCxnSpPr>
        <p:spPr>
          <a:xfrm>
            <a:off x="9806152" y="1918697"/>
            <a:ext cx="15943" cy="120260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6F02C6FD-1799-4D43-AFB9-EEC72BB2182F}"/>
              </a:ext>
            </a:extLst>
          </p:cNvPr>
          <p:cNvCxnSpPr>
            <a:cxnSpLocks/>
          </p:cNvCxnSpPr>
          <p:nvPr/>
        </p:nvCxnSpPr>
        <p:spPr>
          <a:xfrm>
            <a:off x="5933323" y="5207020"/>
            <a:ext cx="0" cy="45867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30C2F37-2455-47E2-895D-5C3C13953A77}"/>
              </a:ext>
            </a:extLst>
          </p:cNvPr>
          <p:cNvSpPr/>
          <p:nvPr/>
        </p:nvSpPr>
        <p:spPr>
          <a:xfrm>
            <a:off x="0" y="5665699"/>
            <a:ext cx="1198994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u="sng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СЛУЧАИ</a:t>
            </a:r>
          </a:p>
          <a:p>
            <a:pPr algn="ctr"/>
            <a:r>
              <a:rPr lang="ru-RU" sz="2300" b="1" u="sng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 в комиссию через ОИВ  в соответствии с Постановлением Правительства Курганской области  от 31 марта 2022 г. N 87</a:t>
            </a: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085F9417-22A0-4542-B0FE-6FF24DB46B78}"/>
              </a:ext>
            </a:extLst>
          </p:cNvPr>
          <p:cNvCxnSpPr>
            <a:cxnSpLocks/>
          </p:cNvCxnSpPr>
          <p:nvPr/>
        </p:nvCxnSpPr>
        <p:spPr>
          <a:xfrm>
            <a:off x="1547975" y="1918697"/>
            <a:ext cx="0" cy="108135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125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1832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Курганской области от 31 марта 2022 г. N 87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64024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Внесение предложений приоритетно осуществляется,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посредством региональной информационной системы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EA7519-30FB-4D07-A603-7BF7FADFC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4" y="1819990"/>
            <a:ext cx="3631771" cy="17493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6C5833-9DF8-4BE5-8397-413ABE3290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58" y="1782405"/>
            <a:ext cx="7641964" cy="127323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63036D3-5089-457A-839D-408198BB2957}"/>
              </a:ext>
            </a:extLst>
          </p:cNvPr>
          <p:cNvSpPr/>
          <p:nvPr/>
        </p:nvSpPr>
        <p:spPr>
          <a:xfrm>
            <a:off x="219764" y="4921671"/>
            <a:ext cx="1197326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 РИС </a:t>
            </a:r>
            <a:r>
              <a:rPr lang="ru-RU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обеспечивает возможность подписания документов электронной подписью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такой способ внесения Предложения является приоритетным.  В других случаях, предоставляется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«оригинале» на бумажном носителе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37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16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Курганской области от 31 марта 2022 г. N 87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02469"/>
            <a:ext cx="121920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Федеральной антимонопольной службы от 17 марта 2022 г. </a:t>
            </a:r>
            <a:b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МШ/22107/22 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Таким образом, решения о принятии актов об осуществлении закупки для нужд субъекта Российской Федерации у единственного поставщика (подрядчика, исполнителя) должны приниматься с </a:t>
            </a:r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учетом необходимости защиты национальных интересов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в связи с недружественными действиями иностранных государств и международных организаций, а также </a:t>
            </a:r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срочности осуществления закупки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	Вместе с тем </a:t>
            </a:r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наличии возможности осуществления конкурентных закупок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товаров, работ, услуг, такие </a:t>
            </a:r>
            <a:r>
              <a:rPr lang="ru-RU" sz="2300" u="sng" dirty="0">
                <a:latin typeface="Arial" panose="020B0604020202020204" pitchFamily="34" charset="0"/>
                <a:cs typeface="Arial" panose="020B0604020202020204" pitchFamily="34" charset="0"/>
              </a:rPr>
              <a:t>закупки </a:t>
            </a:r>
            <a:r>
              <a:rPr lang="ru-RU" sz="23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проводиться конкурентными способами</a:t>
            </a:r>
            <a:r>
              <a:rPr lang="ru-RU" sz="2300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Минпромторга России от 27.04.2022 N ОВ-39122/12</a:t>
            </a:r>
          </a:p>
          <a:p>
            <a:pPr algn="just"/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	Не </a:t>
            </a:r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следует злоупотреблять правом осуществления закупок у единственного поставщика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,	по возможности нужно использовать конкурентные способы. </a:t>
            </a:r>
          </a:p>
          <a:p>
            <a:pPr algn="just"/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	 При таких закупках нужно соблюдать в том числе </a:t>
            </a:r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национального режима и исходя из минимальной доли закупок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0712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16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Курганской области от 31 марта 2022 г. N 87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64024"/>
            <a:ext cx="12192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Индульгенция по закупкам у </a:t>
            </a:r>
            <a:r>
              <a:rPr lang="ru-RU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ед.поставщика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иных случаях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Закона о защите конкуренции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Запреты, установленные статьями 15, 16 и 17 Федерального закона от 26 июля 2006 года N 135-ФЗ "О защите конкуренции", не распространяются на отношения, связанные с принятием в соответствии с частями 1 и 2 настоящей статьи актов Правительства Российской Федерации и актов высшего исполнительного органа субъекта Российской Федерации, а также на отношения, связанные с осуществлением заказчиками закупок товаров, работ, услуг для обеспечения государственных и муниципальных нужд у единственного поставщика (подрядчика, исполнителя) в соответствии с такими актами (часть 6 статьи 15 ФЗ-46).</a:t>
            </a: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При таких закупках нарушения по указанным статьям Закона о защите конкуренции ФАС выявлять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может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865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16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Курганской области от 31 марта 2022 г. N 87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64024"/>
            <a:ext cx="12192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Однако, ФАС выявляет нарушения  Закона № 44-ФЗ (в теории могут обратиться с иском о признании сделки недействительной в рамках ГК РФ)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Так,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контролирующими органами выявляются нарушения в процедуре закупки у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ед.поставщика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в случае отсутствия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обоснования и причинно-следственной связи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проведения закупки у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ед.поставщика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(например не доказан «рост цен», «отсутствие рынка», было время на конкурентную процедуру исходя из расчета сроков принятия решения о ед. поставщике и сопоставления с конкурентными процедурами, см. Решение ФАС России от 17.08.2022 по делу N П-274/22);	</a:t>
            </a: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если не применяются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требования, аналогичные требованиям Закона № 44-ФЗ действующими в отношении конкурентных закупок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(например к опыту единственных подрядчиков (см. Решение ФАС России от 08.11.2022 по делу N П-409/22).</a:t>
            </a:r>
          </a:p>
        </p:txBody>
      </p:sp>
    </p:spTree>
    <p:extLst>
      <p:ext uri="{BB962C8B-B14F-4D97-AF65-F5344CB8AC3E}">
        <p14:creationId xmlns:p14="http://schemas.microsoft.com/office/powerpoint/2010/main" val="3246317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2CEEB64-957A-448C-AEEF-89862AA4E349}"/>
              </a:ext>
            </a:extLst>
          </p:cNvPr>
          <p:cNvSpPr/>
          <p:nvPr/>
        </p:nvSpPr>
        <p:spPr>
          <a:xfrm>
            <a:off x="113016" y="871655"/>
            <a:ext cx="120789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возникновении у заказчиков вопросов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применению законодательства о контрактной системе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относящихся к полномочиям Учреждения, такие вопросы представляется возможным направлять по адресу: 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ugz_metod@kurganobl.ru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 обращает внимание, что текст обращения должен поддаваться прочтению, быть структурированным, ясным, кратким, содержать конкретные вопросы, послужившие поводом для обращения.</a:t>
            </a:r>
          </a:p>
          <a:p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Обращение в обязательном порядке должно содержать полное наименование заказчика, а также фамилию, имя, отчество (при наличии) и должность лица, направившего обращение и его контактный номер телефона.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рассмотрения обращения Учреждением 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составляет 5 рабочих дней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случае необходимости более детального изучения положений законодательства о контрактной системе срок рассмотрения обращения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быть продлен на 5 рабочих дней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47ACCB-23A9-44FF-A3E5-DC51E485D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547" y="4564974"/>
            <a:ext cx="7941922" cy="225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4D98607-A215-4CD2-AF86-400806D9FDB1}"/>
              </a:ext>
            </a:extLst>
          </p:cNvPr>
          <p:cNvSpPr/>
          <p:nvPr/>
        </p:nvSpPr>
        <p:spPr>
          <a:xfrm>
            <a:off x="236306" y="258303"/>
            <a:ext cx="3079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Полезные 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1867608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C09262-3744-475B-9E24-564552C7F36C}"/>
              </a:ext>
            </a:extLst>
          </p:cNvPr>
          <p:cNvSpPr/>
          <p:nvPr/>
        </p:nvSpPr>
        <p:spPr>
          <a:xfrm>
            <a:off x="212436" y="72499"/>
            <a:ext cx="118779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Изменения законодательства о контрактной системе в 2023 году</a:t>
            </a:r>
          </a:p>
        </p:txBody>
      </p:sp>
      <p:pic>
        <p:nvPicPr>
          <p:cNvPr id="1026" name="Picture 2" descr="Изменения в трудовом законодательстве 2021 г., которые будут актуальны в  2022-м">
            <a:extLst>
              <a:ext uri="{FF2B5EF4-FFF2-40B4-BE49-F238E27FC236}">
                <a16:creationId xmlns:a16="http://schemas.microsoft.com/office/drawing/2014/main" id="{3CC14057-A074-4130-9248-34A90AC84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971" y="3235109"/>
            <a:ext cx="7302405" cy="31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DE29335-1F48-46EF-A5E4-35A890256949}"/>
              </a:ext>
            </a:extLst>
          </p:cNvPr>
          <p:cNvSpPr/>
          <p:nvPr/>
        </p:nvSpPr>
        <p:spPr>
          <a:xfrm>
            <a:off x="733388" y="926785"/>
            <a:ext cx="10037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Краткий обзор изменений законодательства о контрактной системе в конце 2022 года, </a:t>
            </a:r>
          </a:p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2023 году </a:t>
            </a:r>
          </a:p>
        </p:txBody>
      </p:sp>
    </p:spTree>
    <p:extLst>
      <p:ext uri="{BB962C8B-B14F-4D97-AF65-F5344CB8AC3E}">
        <p14:creationId xmlns:p14="http://schemas.microsoft.com/office/powerpoint/2010/main" val="3762507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" y="42537"/>
            <a:ext cx="7632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14 июля 2022 г. N 255-ФЗ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9DB890-F7D8-4086-AD02-FD990A876874}"/>
              </a:ext>
            </a:extLst>
          </p:cNvPr>
          <p:cNvSpPr/>
          <p:nvPr/>
        </p:nvSpPr>
        <p:spPr>
          <a:xfrm>
            <a:off x="84080" y="711435"/>
            <a:ext cx="11964785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 	Подписан Федеральный закон от 14 июля 2022 г. N 255-ФЗ «О контроле за деятельностью лиц, находящихся под иностранным влиянием», которым предусмотрен </a:t>
            </a:r>
            <a:r>
              <a:rPr lang="ru-RU" sz="3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запрет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участия </a:t>
            </a:r>
            <a:r>
              <a:rPr lang="ru-RU" sz="3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иностранных агентов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в закупках по Закону № 44-ФЗ и 223-ФЗ (пункт 11 статьи 11 «Ограничения, связанные со статусом иностранного агента» 255-ФЗ) </a:t>
            </a:r>
          </a:p>
          <a:p>
            <a:pPr algn="just"/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📃Закон </a:t>
            </a:r>
            <a:r>
              <a:rPr lang="ru-RU" sz="33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вступил в силу 1 декабря 2022 года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16051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" y="42537"/>
            <a:ext cx="7632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14 июля 2022 г. N 255-ФЗ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9DB890-F7D8-4086-AD02-FD990A876874}"/>
              </a:ext>
            </a:extLst>
          </p:cNvPr>
          <p:cNvSpPr/>
          <p:nvPr/>
        </p:nvSpPr>
        <p:spPr>
          <a:xfrm>
            <a:off x="84080" y="700925"/>
            <a:ext cx="1196478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Федеральный закон от 5 декабря 2022 г. N 498-ФЗ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(в части совершенствования регулирования статуса иностранного агента) 	</a:t>
            </a:r>
          </a:p>
          <a:p>
            <a:pPr algn="just"/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«2) в статье 31, а) часть 1 дополнить пунктом 10.1 следующего содержания: </a:t>
            </a:r>
          </a:p>
          <a:p>
            <a:pPr indent="450000" algn="just"/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indent="450000" algn="just"/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 algn="just"/>
            <a:r>
              <a:rPr lang="ru-RU" sz="27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10.1) участник закупки не является иностранным агентом;</a:t>
            </a:r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 algn="just"/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 algn="just"/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 algn="just"/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 algn="just"/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 algn="just"/>
            <a:r>
              <a:rPr lang="ru-RU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Документ: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о) декларация о соответствии участника закупки требованиям, установленным пунктами 3 - 5, </a:t>
            </a:r>
            <a:r>
              <a:rPr lang="ru-RU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7 - 11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части 1 статьи 31 настоящего Федерального закона + </a:t>
            </a:r>
            <a:r>
              <a:rPr lang="ru-RU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на сайте Минюста РФ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(возможно будет автоматизированная проверка на электронной площадке)</a:t>
            </a:r>
          </a:p>
        </p:txBody>
      </p:sp>
    </p:spTree>
    <p:extLst>
      <p:ext uri="{BB962C8B-B14F-4D97-AF65-F5344CB8AC3E}">
        <p14:creationId xmlns:p14="http://schemas.microsoft.com/office/powerpoint/2010/main" val="1935576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" y="42537"/>
            <a:ext cx="7632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14 июля 2022 г. N 255-ФЗ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9DB890-F7D8-4086-AD02-FD990A876874}"/>
              </a:ext>
            </a:extLst>
          </p:cNvPr>
          <p:cNvSpPr/>
          <p:nvPr/>
        </p:nvSpPr>
        <p:spPr>
          <a:xfrm>
            <a:off x="84080" y="700925"/>
            <a:ext cx="11964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4FF67C-1F1E-4988-8703-40DB86141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7" y="1482423"/>
            <a:ext cx="11784834" cy="524205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1042E84-3C5B-4D48-91B3-227CE37BA53F}"/>
              </a:ext>
            </a:extLst>
          </p:cNvPr>
          <p:cNvSpPr/>
          <p:nvPr/>
        </p:nvSpPr>
        <p:spPr>
          <a:xfrm>
            <a:off x="486898" y="845152"/>
            <a:ext cx="3496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Старый сайт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40642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" y="42537"/>
            <a:ext cx="7632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14 июля 2022 г. N 255-ФЗ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9DB890-F7D8-4086-AD02-FD990A876874}"/>
              </a:ext>
            </a:extLst>
          </p:cNvPr>
          <p:cNvSpPr/>
          <p:nvPr/>
        </p:nvSpPr>
        <p:spPr>
          <a:xfrm>
            <a:off x="84080" y="700925"/>
            <a:ext cx="11964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E1E0E2-19CE-402E-B98D-126AB5E00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" y="1303797"/>
            <a:ext cx="11537463" cy="507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298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3545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декабря 2023 года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продляется применение следующих мер:  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35458"/>
            <a:ext cx="12192000" cy="632254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22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устанавливать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требование обеспечения исполнения контракта, обеспечения гарантийных обязательств в извещении об осуществлении закупки, проекте контракта, за исключением случая, когда контрактом предусмотрена выплата аванса и при этом расчеты в части аванса не подлежат казначейскому сопровождению 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64.1 статьи 112 Закона о контрактной системе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изменения количества и цены контракта на поставку лекарственных препаратов, медицинских изделий и расходных материалов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чем на 30%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(часть 65.2 статьи 112 Закона о контрактной системе);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установления Правительством Российской Федерации и высшим органом государственной власти субъекта Российской Федерации дополнительных случаев осуществления закупок у единственного поставщика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(ПП КО 87 будет продлено).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соглашению сторон допускается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существенных условий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заключенного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01 января 2024 года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контракта, если при его исполнении возникли независящие от сторон обстоятельства, влекущие невозможность его исполнения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(часть 65.1 статьи 112 Закона о контрактной системе);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4331430"/>
            <a:ext cx="12192000" cy="5354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000" b="1" i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января 2024 года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продляется применение следующих мер:  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215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 изменения Федерального закона от 05.04.2013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44-ФЗ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FAFE1-8D7F-4AA0-8F6F-DD2D23A4250B}"/>
              </a:ext>
            </a:extLst>
          </p:cNvPr>
          <p:cNvSpPr txBox="1"/>
          <p:nvPr/>
        </p:nvSpPr>
        <p:spPr>
          <a:xfrm>
            <a:off x="320040" y="752890"/>
            <a:ext cx="43742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 1 января 2023 года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AD5098-52F7-4C57-8E45-A079C2EE914A}"/>
              </a:ext>
            </a:extLst>
          </p:cNvPr>
          <p:cNvSpPr txBox="1"/>
          <p:nvPr/>
        </p:nvSpPr>
        <p:spPr>
          <a:xfrm>
            <a:off x="213130" y="1111389"/>
            <a:ext cx="1114759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постановлением Правительства РФ от 08.07.2022 N 1224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утверждены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описания отдельных видов товаров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являющихся объектом закупки, при закупках которых предъявляются экологические требования: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1) изделия из бумаги бытового и санитарно-гигиенического назначения;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2) твердые поверхностные покрытия и элементы благоустройства;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3) мягкие покрытия;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4) контейнеры и урны для мусора;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5) удобрения органические,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почвогрунт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грунт.</a:t>
            </a:r>
          </a:p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3. При описании объекта закупки, относящегося к товарам,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указывается доля вторичного сырья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использованного при производстве товара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 быть при всех видах закупок: конкурентные и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ед.поставщик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5205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 изменения Федерального закона от 05.04.2013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44-ФЗ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FAFE1-8D7F-4AA0-8F6F-DD2D23A4250B}"/>
              </a:ext>
            </a:extLst>
          </p:cNvPr>
          <p:cNvSpPr txBox="1"/>
          <p:nvPr/>
        </p:nvSpPr>
        <p:spPr>
          <a:xfrm>
            <a:off x="320040" y="752890"/>
            <a:ext cx="43742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 1 января 2023 года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AD5098-52F7-4C57-8E45-A079C2EE914A}"/>
              </a:ext>
            </a:extLst>
          </p:cNvPr>
          <p:cNvSpPr txBox="1"/>
          <p:nvPr/>
        </p:nvSpPr>
        <p:spPr>
          <a:xfrm>
            <a:off x="388620" y="1214555"/>
            <a:ext cx="11803380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 спектр товаров (в ПП 1224 виды товаров без ОКПД2)?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1. Изделия из бумаги бытового и санитарно-гигиенического назначения -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туалетная бумага, полотенца бумажные, платки носовые бумажные, скатерти бумажные, салфетки разного назначения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2. Твердые поверхностные покрытия и элементы благоустройства -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покрытия из переработанных материалов, тротуарная плитка, бордюры, ограждения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3. Мягкие покрытия -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резиновая плитка, покрытия из резиновой крошки, мягкая кровля или иные гидроизоляционные материалы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58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 изменения Федерального закона от 05.04.2013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44-ФЗ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FAFE1-8D7F-4AA0-8F6F-DD2D23A4250B}"/>
              </a:ext>
            </a:extLst>
          </p:cNvPr>
          <p:cNvSpPr txBox="1"/>
          <p:nvPr/>
        </p:nvSpPr>
        <p:spPr>
          <a:xfrm>
            <a:off x="320040" y="752890"/>
            <a:ext cx="43742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 1 января 2023 года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AD5098-52F7-4C57-8E45-A079C2EE914A}"/>
              </a:ext>
            </a:extLst>
          </p:cNvPr>
          <p:cNvSpPr txBox="1"/>
          <p:nvPr/>
        </p:nvSpPr>
        <p:spPr>
          <a:xfrm>
            <a:off x="3756294" y="1111389"/>
            <a:ext cx="828501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Вторичное сырье - продукция, полученная из вторичных ресурсов непосредственно (без обработки) или в соответствии с технологическими процессами, методами и способами, предусмотренными документами в области стандартизации РФ, которая может использоваться в производстве другой продукции и (или) иной хозяйственной деятельности.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Федеральный закон от 14.07.2022 N 268-ФЗ "О внесении изменений в Федеральный закон «Об отходах производства и потребления» и отдельные законодательные акты Российской Федерации (вступает в силу с 1 марта 2023 года)</a:t>
            </a: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B5ADA8-F9B6-4E4D-9AA5-EAD3E22D9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625599"/>
            <a:ext cx="3223491" cy="474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291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 изменения Федерального закона от 05.04.2013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44-ФЗ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FAFE1-8D7F-4AA0-8F6F-DD2D23A4250B}"/>
              </a:ext>
            </a:extLst>
          </p:cNvPr>
          <p:cNvSpPr txBox="1"/>
          <p:nvPr/>
        </p:nvSpPr>
        <p:spPr>
          <a:xfrm>
            <a:off x="320040" y="752890"/>
            <a:ext cx="43742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 1 января 2023 года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AD5098-52F7-4C57-8E45-A079C2EE914A}"/>
              </a:ext>
            </a:extLst>
          </p:cNvPr>
          <p:cNvSpPr txBox="1"/>
          <p:nvPr/>
        </p:nvSpPr>
        <p:spPr>
          <a:xfrm>
            <a:off x="320040" y="1143707"/>
            <a:ext cx="1180338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вопросы: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 спектр товаров (в ПП 1224 виды товаров без ОКПД2)?</a:t>
            </a:r>
          </a:p>
          <a:p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каком размере эта доля указывается? Как понять какой параметр установить?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это характеристика объекта закупки (которая требуется в заявке участника),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что значит «использованного» если закупки ещё нет, а участник вправе не иметь товар в наличии?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вправе ли заказчик устанавливать такую долю в виде 0%? или от 0%? (формально нет, но например 0,1%?);</a:t>
            </a:r>
          </a:p>
          <a:p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подрядных работах (где смета, ПСД) тоже необходимо устанавливать?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твердые поверхностные покрытия и элементы благоустройства, мягкие покрытия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(скорее нет, чем да = при закупке товаров)</a:t>
            </a:r>
          </a:p>
        </p:txBody>
      </p:sp>
    </p:spTree>
    <p:extLst>
      <p:ext uri="{BB962C8B-B14F-4D97-AF65-F5344CB8AC3E}">
        <p14:creationId xmlns:p14="http://schemas.microsoft.com/office/powerpoint/2010/main" val="410452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D611-22E4-4E53-9253-81CB9824800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B5D2B5-C929-442F-AAD8-B23827210B0F}"/>
              </a:ext>
            </a:extLst>
          </p:cNvPr>
          <p:cNvSpPr/>
          <p:nvPr/>
        </p:nvSpPr>
        <p:spPr>
          <a:xfrm>
            <a:off x="101600" y="1448709"/>
            <a:ext cx="599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Оптимизационные поправки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6E1327-A32D-4A02-BD74-D6E3BD76C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359" y="2441565"/>
            <a:ext cx="4876800" cy="421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2F65C0A-2D0C-47A6-B053-5E660F7B3F86}"/>
              </a:ext>
            </a:extLst>
          </p:cNvPr>
          <p:cNvSpPr/>
          <p:nvPr/>
        </p:nvSpPr>
        <p:spPr>
          <a:xfrm>
            <a:off x="-65315" y="156492"/>
            <a:ext cx="11190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 изменения законодательства о контрактной системе в 2022 году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7FCBF16-0A19-457B-9D00-5375C8419154}"/>
              </a:ext>
            </a:extLst>
          </p:cNvPr>
          <p:cNvSpPr/>
          <p:nvPr/>
        </p:nvSpPr>
        <p:spPr>
          <a:xfrm>
            <a:off x="6417127" y="1448709"/>
            <a:ext cx="5673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Антикризисные поправки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5052FE3-36CD-4E50-AA10-50ADBA013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9" y="2322287"/>
            <a:ext cx="5684159" cy="42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918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 изменения Федерального закона от 05.04.2013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44-ФЗ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AD5098-52F7-4C57-8E45-A079C2EE914A}"/>
              </a:ext>
            </a:extLst>
          </p:cNvPr>
          <p:cNvSpPr txBox="1"/>
          <p:nvPr/>
        </p:nvSpPr>
        <p:spPr>
          <a:xfrm>
            <a:off x="75344" y="840501"/>
            <a:ext cx="11890624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Ответы Минприроды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т.ч. Письмо Минприроды России  от 13.09. 2022 № 25-52/35785 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и муниципальные органы власти Российской Федерации в 2023 году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??? </a:t>
            </a:r>
            <a:r>
              <a:rPr lang="ru-RU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ограничены в установлении конкретной (минимальной) доли вторичного сырья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при производстве товаров в целях их закупки….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	установление заказчиком доли вторичного сырья, 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которая равна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нецелесообразно,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том числе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причине необходимости постепенного переформатирования рынка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производство продукции имеющей в своем содержании вторичное сырье. </a:t>
            </a:r>
            <a:r>
              <a:rPr lang="en-US" altLang="ja-JP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¯\_(</a:t>
            </a:r>
            <a:r>
              <a:rPr lang="ja-JP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ツ</a:t>
            </a:r>
            <a:r>
              <a:rPr lang="en-US" altLang="ja-JP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)_/¯</a:t>
            </a:r>
            <a:endParaRPr lang="ru-RU" altLang="ja-JP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Минпромторг России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сентября 2024 года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совместно с Минприроды России представляет в Правительство РФ согласованные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по минимальной доле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Подтверждение доли: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качестве подтверждения наличия вторичного сырья в закупаемой продукции может использовать: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письма от производителя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продукции/товара с указанием массовой доли вторичного сырья (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договариваемся с производителем/поставщиком заранее? </a:t>
            </a:r>
            <a:r>
              <a:rPr lang="en-US" altLang="ja-JP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¯\_(</a:t>
            </a:r>
            <a:r>
              <a:rPr lang="ja-JP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ツ</a:t>
            </a:r>
            <a:r>
              <a:rPr lang="en-US" altLang="ja-JP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)_/¯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(или) выписки из технологической/производственной документации производителя товара/продукции и (или) документацию на входной поток вторичного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сырья (где взять </a:t>
            </a:r>
            <a:r>
              <a:rPr lang="en-US" altLang="ja-JP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¯\_(</a:t>
            </a:r>
            <a:r>
              <a:rPr lang="ja-JP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ツ</a:t>
            </a:r>
            <a:r>
              <a:rPr lang="en-US" altLang="ja-JP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)_/¯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производителя товара/продукции по кодам общероссийского классификатора продукции по видам экономической деятельности ОК-034- 2014 (КПЕС 2008).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261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Постановление Правительства РФ от 31.10.2022 N 1946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FAFE1-8D7F-4AA0-8F6F-DD2D23A4250B}"/>
              </a:ext>
            </a:extLst>
          </p:cNvPr>
          <p:cNvSpPr txBox="1"/>
          <p:nvPr/>
        </p:nvSpPr>
        <p:spPr>
          <a:xfrm>
            <a:off x="478971" y="752890"/>
            <a:ext cx="43742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 1 января 2023 года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AD5098-52F7-4C57-8E45-A079C2EE914A}"/>
              </a:ext>
            </a:extLst>
          </p:cNvPr>
          <p:cNvSpPr txBox="1"/>
          <p:nvPr/>
        </p:nvSpPr>
        <p:spPr>
          <a:xfrm>
            <a:off x="-1" y="1214555"/>
            <a:ext cx="1204131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заказчиков появится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обязанность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ежегодно корректировать в реестре контрактов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финансировании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если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изменены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и прописывать сумму неустойки при закрытии контрактов. 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этом станет возможным: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 если не применяется позиция КТРУ, описание объекта закупки включается в извещение с использованием ЕИС;</a:t>
            </a: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округление стоимости товаров при приемке и корректировка их стоимости для исправления погрешности;</a:t>
            </a: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упрощение автоматических проверок ЕИС, в частности кода ОКПД 2 товара, некоторых реквизитов заказчика, сведений об обеспечении исполнения контракта и гарантийных обязательств.</a:t>
            </a:r>
          </a:p>
        </p:txBody>
      </p:sp>
    </p:spTree>
    <p:extLst>
      <p:ext uri="{BB962C8B-B14F-4D97-AF65-F5344CB8AC3E}">
        <p14:creationId xmlns:p14="http://schemas.microsoft.com/office/powerpoint/2010/main" val="10932104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343" y="68133"/>
            <a:ext cx="12276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Постановление Правительства Российской Федерации от 09.12.2022 № 2272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AD5098-52F7-4C57-8E45-A079C2EE914A}"/>
              </a:ext>
            </a:extLst>
          </p:cNvPr>
          <p:cNvSpPr txBox="1"/>
          <p:nvPr/>
        </p:nvSpPr>
        <p:spPr>
          <a:xfrm>
            <a:off x="0" y="752890"/>
            <a:ext cx="1201650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/>
            <a:r>
              <a:rPr lang="ru-RU" sz="19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 1 января 2023 года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приводятся в соответствие ряд постановлений Правительства Российской Федерации в соответствие с </a:t>
            </a: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Федеральным законом от 21 декабря 2021 г. № 414-ФЗ «Об общих принципах организации публичной власти в субъектах Российской Федерации»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в части используемой терминологии и замены </a:t>
            </a:r>
            <a:r>
              <a:rPr lang="ru-RU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Федерального закона от 6 октября 1999 г. № 184-ФЗ «Об общих принципах организации законодательных (представительных) и исполнительных органов государственной власти субъектов Российской Федерации»</a:t>
            </a:r>
            <a:r>
              <a:rPr lang="ru-RU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(утрачивает силу с 01.01.2023г) </a:t>
            </a:r>
          </a:p>
          <a:p>
            <a:pPr indent="450000" algn="just"/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слова «</a:t>
            </a:r>
            <a:r>
              <a:rPr lang="ru-RU" sz="20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высшего исполнительного органа государственной власти субъекта Российской Федерации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 заменить словами «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высшее должностное лицо субъекта Российской Федерации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 в соответствующем падеже.</a:t>
            </a:r>
          </a:p>
          <a:p>
            <a:pPr indent="450000"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слова «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высший исполнительный орган </a:t>
            </a:r>
            <a:r>
              <a:rPr lang="ru-RU" sz="20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власти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субъекта Российской Федерации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 заменить словами «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высший исполнительный орган субъекта Российской Федерации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indent="450000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indent="450000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слова «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 исполнительной </a:t>
            </a:r>
            <a:r>
              <a:rPr lang="ru-RU" sz="20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власти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субъекта Российской Федерации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 заменить словами «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исполнительный орган субъекта Российской Федерации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»; </a:t>
            </a:r>
          </a:p>
          <a:p>
            <a:pPr indent="450000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indent="450000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слова «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 исполнительной </a:t>
            </a:r>
            <a:r>
              <a:rPr lang="ru-RU" sz="20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 заменить словами «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исполнительный орган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8732891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344" y="68133"/>
            <a:ext cx="10842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ЕИС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FAFE1-8D7F-4AA0-8F6F-DD2D23A4250B}"/>
              </a:ext>
            </a:extLst>
          </p:cNvPr>
          <p:cNvSpPr txBox="1"/>
          <p:nvPr/>
        </p:nvSpPr>
        <p:spPr>
          <a:xfrm>
            <a:off x="478971" y="752890"/>
            <a:ext cx="43742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 1 января 2023 года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AD5098-52F7-4C57-8E45-A079C2EE914A}"/>
              </a:ext>
            </a:extLst>
          </p:cNvPr>
          <p:cNvSpPr txBox="1"/>
          <p:nvPr/>
        </p:nvSpPr>
        <p:spPr>
          <a:xfrm>
            <a:off x="295565" y="1198993"/>
            <a:ext cx="1134225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Перерегистрация в ЕИС </a:t>
            </a:r>
          </a:p>
          <a:p>
            <a:pPr indent="450000"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Всем пользователям организаций, зарегистрированным в ЕИС, нужно назначить новые полномочия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января 2023 года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требованиями приказа Казначейства № 39н от 10.12.2021 г.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!!! Если в текущем году пользователь получил и зарегистрировал новый сертификат ЭП для работы в ЕИС, то его регистрация происходила уже по новым правилам!!!</a:t>
            </a:r>
          </a:p>
          <a:p>
            <a:pPr indent="450000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Подробнее: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https://vk.com/public172972583?w=wall-172972583_690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Видео-инструкция по назначению новых полномочий пользователям организации в ЕИС в сфере закупок в соответствии с требованиями Приказа Казначейства России от 10.12.2021 № 39н доступна для вас на нашем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Rutube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-канале: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=&gt;</a:t>
            </a:r>
          </a:p>
          <a:p>
            <a:pPr indent="450000"/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https://rutube.ru/video/0a8ce8eff2608ba28508043eeb83fa84/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676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" y="894383"/>
            <a:ext cx="12192000" cy="23006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Федеральный закон от 11.06.2022 N 160-ФЗ</a:t>
            </a: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Требования к членам комиссии по осуществлению закупок</a:t>
            </a: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Предотвращение и урегулирование конфликта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интересов при госзакупках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C09262-3744-475B-9E24-564552C7F36C}"/>
              </a:ext>
            </a:extLst>
          </p:cNvPr>
          <p:cNvSpPr/>
          <p:nvPr/>
        </p:nvSpPr>
        <p:spPr>
          <a:xfrm>
            <a:off x="1210916" y="72499"/>
            <a:ext cx="9770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Изменения законодательства о контрактной системе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84B1D1-D545-44E6-930C-F7C9CB3EF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79" y="3555229"/>
            <a:ext cx="8115012" cy="306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215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Федеральный закон от 11.06.2022 N 160-ФЗ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B4CC95-8B1B-4EAB-9B87-3ECFF703C882}"/>
              </a:ext>
            </a:extLst>
          </p:cNvPr>
          <p:cNvSpPr txBox="1"/>
          <p:nvPr/>
        </p:nvSpPr>
        <p:spPr>
          <a:xfrm>
            <a:off x="94593" y="800068"/>
            <a:ext cx="11946719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июля 2022 года: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изменены требования к должностным лицам заказчика, контрактной службе, контрактному управляющему, членам комиссии по осуществлению закупок (часть 7 статьи 38, части 6, 7, 10 статьи 39 Закона о контрактной системе).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Закреплено, что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заказчика, руководитель контрактной службы, работники контрактной службы, контрактный управляющий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а также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члены комиссии по осуществлению закупок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(далее – члены комиссии) обязаны при осуществлении закупок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принимать меры по предотвращению и урегулированию конфликта интересов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Федеральным законом от 25 декабря 2008 года № 273-ФЗ «О противодействии коррупции», в том числе с учетом информации, предоставленной заказчику о всех соисполнителях, субподрядчиках в соответствии с частью 23 статьи 34 Закона о контрактной системе.</a:t>
            </a:r>
          </a:p>
        </p:txBody>
      </p:sp>
    </p:spTree>
    <p:extLst>
      <p:ext uri="{BB962C8B-B14F-4D97-AF65-F5344CB8AC3E}">
        <p14:creationId xmlns:p14="http://schemas.microsoft.com/office/powerpoint/2010/main" val="16774053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Федеральный закон от 11.06.2022 N 160-ФЗ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B4CC95-8B1B-4EAB-9B87-3ECFF703C882}"/>
              </a:ext>
            </a:extLst>
          </p:cNvPr>
          <p:cNvSpPr txBox="1"/>
          <p:nvPr/>
        </p:nvSpPr>
        <p:spPr>
          <a:xfrm>
            <a:off x="94593" y="800068"/>
            <a:ext cx="11946719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Скорректирован перечень лиц, которые не могут быть членами комиссии, а именно: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1) физические лица, которые были привлечены в качестве экспертов к проведению экспертной оценки извещения об осуществлении закупки, заявок на участие в конкурсе;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2) физические лица, имеющие личную заинтересованность в результатах определения поставщика (подрядчика, исполнителя), в том числе физические лица, подавшие заявки на участие в определении поставщика (подрядчика, исполнителя), либо состоящие в трудовых отношениях с организациями или физическими лицами, подавшими данные заявки, либо являющиеся управляющими организаций, подавших заявки на участие в определении поставщика (подрядчика, исполнителя). Понятие «личная заинтересованность» используется в значении, указанном в Федеральном законе от 25 декабря 2008 года № 273-ФЗ «О противодействии коррупции»;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3) физические лица, являющиеся участниками (акционерами) организаций, подавших заявки на участие в закупке, членами их органов управления, кредиторами участников закупки;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4) должностные лица органов контроля, указанных в части 1 статьи 99 Закона о контрактной системе, непосредственно осуществляющие контроль в сфере закупок.</a:t>
            </a:r>
          </a:p>
        </p:txBody>
      </p:sp>
    </p:spTree>
    <p:extLst>
      <p:ext uri="{BB962C8B-B14F-4D97-AF65-F5344CB8AC3E}">
        <p14:creationId xmlns:p14="http://schemas.microsoft.com/office/powerpoint/2010/main" val="41372754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" y="42537"/>
            <a:ext cx="784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Федеральный закон от 11.06.2022 N 160-ФЗ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9DB890-F7D8-4086-AD02-FD990A876874}"/>
              </a:ext>
            </a:extLst>
          </p:cNvPr>
          <p:cNvSpPr/>
          <p:nvPr/>
        </p:nvSpPr>
        <p:spPr>
          <a:xfrm>
            <a:off x="84080" y="700925"/>
            <a:ext cx="11964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F5F770-95B5-4D2E-8ED0-E731B87D0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1" y="1234214"/>
            <a:ext cx="11839575" cy="522200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3F54A9-6B85-4B01-8F05-17588D1D8600}"/>
              </a:ext>
            </a:extLst>
          </p:cNvPr>
          <p:cNvSpPr/>
          <p:nvPr/>
        </p:nvSpPr>
        <p:spPr>
          <a:xfrm>
            <a:off x="253905" y="864883"/>
            <a:ext cx="11794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января 2023 года пункт 9 части 1 статьи 31 излагается в новой редакции</a:t>
            </a:r>
          </a:p>
        </p:txBody>
      </p:sp>
    </p:spTree>
    <p:extLst>
      <p:ext uri="{BB962C8B-B14F-4D97-AF65-F5344CB8AC3E}">
        <p14:creationId xmlns:p14="http://schemas.microsoft.com/office/powerpoint/2010/main" val="21091715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Федеральный закон от 11.06.2022 N 160-ФЗ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B4CC95-8B1B-4EAB-9B87-3ECFF703C882}"/>
              </a:ext>
            </a:extLst>
          </p:cNvPr>
          <p:cNvSpPr txBox="1"/>
          <p:nvPr/>
        </p:nvSpPr>
        <p:spPr>
          <a:xfrm>
            <a:off x="129092" y="908840"/>
            <a:ext cx="11768865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 конфликте интересов должен сообщать, в частности, 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член комиссии, контрактный управляющий или работник контрактной службы любого заказчика (часть 7 статьи 38, часть 10 статьи 39);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 случае выявления наличия конфликта интересов, члена комиссии следует заменить (часть 7 статьи 39)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695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Федеральный закон от 11.06.2022 N 160-ФЗ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B4CC95-8B1B-4EAB-9B87-3ECFF703C882}"/>
              </a:ext>
            </a:extLst>
          </p:cNvPr>
          <p:cNvSpPr txBox="1"/>
          <p:nvPr/>
        </p:nvSpPr>
        <p:spPr>
          <a:xfrm>
            <a:off x="0" y="797510"/>
            <a:ext cx="11923485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Конфликт интересов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-  ситуация, при которой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личная заинтересованность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(прямая или косвенная) лица, замещающего должность, замещение которой предусматривает обязанность принимать меры по предотвращению и урегулированию конфликта интересов, влияет или может повлиять на надлежащее, объективное и беспристрастное исполнение им должностных (служебных) обязанностей (осуществление полномочий).</a:t>
            </a:r>
          </a:p>
          <a:p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Личная заинтересованность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- возможность получения доходов в виде денег, иного имущества, в том числе имущественных прав, услуг имущественного характера, результатов выполненных работ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каких-либо выгод (преимуществ)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лицом и его родственниками…</a:t>
            </a:r>
          </a:p>
          <a:p>
            <a:pPr algn="just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10 Федерального закона от 25.12.2008 N 273-ФЗ «О противодействии коррупции»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860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417293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 изменения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764024"/>
            <a:ext cx="1219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Оптимизационные поправки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новая структура положений Закона № 44-ФЗ, сокращение количества подзаконных правовых актов;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информационного обеспечения ЕИС;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indent="-371475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унификация и оптимизация процедур определения поставщика (подрядчика, исполнителя): сокращение видов конкурентных способов, сокращение сроков,  унификация положений, устанавливающих требования к процедуре;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«цифровизация» работы комиссии по осуществлению закупок;</a:t>
            </a: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исполнение контракта, односторонний отказ, направление жалоб, претензионная переписка  через ЕИС.</a:t>
            </a:r>
          </a:p>
        </p:txBody>
      </p:sp>
    </p:spTree>
    <p:extLst>
      <p:ext uri="{BB962C8B-B14F-4D97-AF65-F5344CB8AC3E}">
        <p14:creationId xmlns:p14="http://schemas.microsoft.com/office/powerpoint/2010/main" val="11477184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Федеральный закон от 11.06.2022 N 160-ФЗ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B4CC95-8B1B-4EAB-9B87-3ECFF703C882}"/>
              </a:ext>
            </a:extLst>
          </p:cNvPr>
          <p:cNvSpPr txBox="1"/>
          <p:nvPr/>
        </p:nvSpPr>
        <p:spPr>
          <a:xfrm>
            <a:off x="136223" y="822779"/>
            <a:ext cx="11768865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!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Заказчикам необходимо самостоятельно регулировать вопрос наличия конфликта интересов у сотрудников, включаемых в состав комиссии по осуществлению закупок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Например,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ввести декларации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в отношении контрактных управляющих, членов комиссий по закупкам по предоставлению данных об осуществлении/не осуществлении предпринимательской деятельности, месте работы близких родственников и др. (лиц, указанных в пункте 9 части 1 статьи 31 Закона № 44-ФЗ) =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в данном случае нарушений Федерального закона от 27.07.2006 N 152-ФЗ «О персональных данных»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будет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согласия третьих лиц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не требуется: 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(пункт 2 части 1 статьи 6, письмо Роскомнадзора 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вх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№  503 от 27.06.2018, ст. 13.3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273-ФЗ Закон о противодействии коррупции)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7558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Федеральный закон от 11.06.2022 N 160-ФЗ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B4CC95-8B1B-4EAB-9B87-3ECFF703C882}"/>
              </a:ext>
            </a:extLst>
          </p:cNvPr>
          <p:cNvSpPr txBox="1"/>
          <p:nvPr/>
        </p:nvSpPr>
        <p:spPr>
          <a:xfrm>
            <a:off x="136223" y="822779"/>
            <a:ext cx="117688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письмо Роскомнадзора 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.№  503 от 27.06.2018</a:t>
            </a:r>
          </a:p>
          <a:p>
            <a:pPr algn="just"/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6F9464-37B0-460F-A58F-D2A69A6D3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54" y="1731981"/>
            <a:ext cx="10187491" cy="492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439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" y="1025236"/>
            <a:ext cx="12192000" cy="21478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Изменения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Кодекса Российской Федерации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об административных правонарушениях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C09262-3744-475B-9E24-564552C7F36C}"/>
              </a:ext>
            </a:extLst>
          </p:cNvPr>
          <p:cNvSpPr/>
          <p:nvPr/>
        </p:nvSpPr>
        <p:spPr>
          <a:xfrm>
            <a:off x="1210916" y="72499"/>
            <a:ext cx="9770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Изменения законодательства о контрактной системе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80F582-959A-452F-AF19-89A1D14D8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5" y="3173073"/>
            <a:ext cx="7461368" cy="358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969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7309" y="2390105"/>
            <a:ext cx="901469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Обязательная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замена штрафа предупреждением за первое нарушение без угрозы или причинения вреда;</a:t>
            </a:r>
          </a:p>
          <a:p>
            <a:pPr marL="457200" indent="-457200">
              <a:buAutoNum type="arabicPeriod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Назначение только одного административного наказания при выявлении в ходе контроля нескольких нарушений;</a:t>
            </a:r>
          </a:p>
          <a:p>
            <a:pPr marL="457200" indent="-457200">
              <a:buAutoNum type="arabicPeriod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Непривлечение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к ответственности юридических лиц за нарушения, которые совершил только работник;</a:t>
            </a:r>
          </a:p>
          <a:p>
            <a:pPr marL="457200" indent="-457200">
              <a:buAutoNum type="arabicPeriod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Скидка в 50 % от размера штрафа при «быстрой» уплате;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B44F40-86B3-48CD-A638-BDF2EE0FD255}"/>
              </a:ext>
            </a:extLst>
          </p:cNvPr>
          <p:cNvSpPr/>
          <p:nvPr/>
        </p:nvSpPr>
        <p:spPr>
          <a:xfrm>
            <a:off x="-16777" y="749799"/>
            <a:ext cx="11721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EF54F2-2F90-487A-8927-22E3A8BDF23A}"/>
              </a:ext>
            </a:extLst>
          </p:cNvPr>
          <p:cNvSpPr/>
          <p:nvPr/>
        </p:nvSpPr>
        <p:spPr>
          <a:xfrm>
            <a:off x="-16777" y="669187"/>
            <a:ext cx="1204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CFC7F4-CB14-44E8-B047-1D8597CE4A96}"/>
              </a:ext>
            </a:extLst>
          </p:cNvPr>
          <p:cNvSpPr/>
          <p:nvPr/>
        </p:nvSpPr>
        <p:spPr>
          <a:xfrm>
            <a:off x="307559" y="33193"/>
            <a:ext cx="1047127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Ответственность  заказчика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2B8063-F238-4BA8-B186-8FDC04306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9" y="2641600"/>
            <a:ext cx="2869750" cy="391887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C82AEB7-98A8-46C1-8A57-951B6DEA0D11}"/>
              </a:ext>
            </a:extLst>
          </p:cNvPr>
          <p:cNvSpPr/>
          <p:nvPr/>
        </p:nvSpPr>
        <p:spPr>
          <a:xfrm>
            <a:off x="-16777" y="749799"/>
            <a:ext cx="12041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Федеральными законами от 26.03. 2022 г. № 70-ФЗ, от 14.07.2022 № 290-ФЗ (вступили в силу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04.2022 года, 25.07.2022 года соответственно) внесли изменения в КОАП РФ в части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смягчения административной ответственности, в том числе которые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могут быть применены в закупочной деятельности 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ссылка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=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184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082" y="644435"/>
            <a:ext cx="11867165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Обязательная замена штрафа предупреждением за первое нарушение без угрозы или причинения вреда (статья 3.4. КОАП РФ)</a:t>
            </a:r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	за впервые совершенное административное правонарушение, выявленное в ходе осуществления государственного контроля (надзора), муниципального контроля … административное наказание в виде штрафа подлежит замене на предупреждение при наличии обстоятельств: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1) если нарушение совершено заказчиком или его работниками впервые;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2) если нарушение не причинило вреда жизни и здоровью людей, объектам животного и растительного мира, окружающей среде, объектам культурного наследия (памятникам истории и культуры) народов РФ и не создало угрозу их возникновения;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3) если отсутствует имущественный ущерб от нарушения;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4) если заказчиком или его работниками не совершено нарушение в сфере закупок, предусмотренное ст. 19.5 или 19.8 КоАП РФ.</a:t>
            </a:r>
          </a:p>
          <a:p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B44F40-86B3-48CD-A638-BDF2EE0FD255}"/>
              </a:ext>
            </a:extLst>
          </p:cNvPr>
          <p:cNvSpPr/>
          <p:nvPr/>
        </p:nvSpPr>
        <p:spPr>
          <a:xfrm>
            <a:off x="-16777" y="749799"/>
            <a:ext cx="11721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EF54F2-2F90-487A-8927-22E3A8BDF23A}"/>
              </a:ext>
            </a:extLst>
          </p:cNvPr>
          <p:cNvSpPr/>
          <p:nvPr/>
        </p:nvSpPr>
        <p:spPr>
          <a:xfrm>
            <a:off x="-16777" y="669187"/>
            <a:ext cx="1204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CFC7F4-CB14-44E8-B047-1D8597CE4A96}"/>
              </a:ext>
            </a:extLst>
          </p:cNvPr>
          <p:cNvSpPr/>
          <p:nvPr/>
        </p:nvSpPr>
        <p:spPr>
          <a:xfrm>
            <a:off x="307559" y="33193"/>
            <a:ext cx="1158207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Ответственность  поставщика (подрядчика, исполнителя)</a:t>
            </a:r>
          </a:p>
        </p:txBody>
      </p:sp>
    </p:spTree>
    <p:extLst>
      <p:ext uri="{BB962C8B-B14F-4D97-AF65-F5344CB8AC3E}">
        <p14:creationId xmlns:p14="http://schemas.microsoft.com/office/powerpoint/2010/main" val="34502358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082" y="644435"/>
            <a:ext cx="118671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B44F40-86B3-48CD-A638-BDF2EE0FD255}"/>
              </a:ext>
            </a:extLst>
          </p:cNvPr>
          <p:cNvSpPr/>
          <p:nvPr/>
        </p:nvSpPr>
        <p:spPr>
          <a:xfrm>
            <a:off x="-16777" y="749799"/>
            <a:ext cx="11721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EF54F2-2F90-487A-8927-22E3A8BDF23A}"/>
              </a:ext>
            </a:extLst>
          </p:cNvPr>
          <p:cNvSpPr/>
          <p:nvPr/>
        </p:nvSpPr>
        <p:spPr>
          <a:xfrm>
            <a:off x="-16777" y="669187"/>
            <a:ext cx="1204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CFC7F4-CB14-44E8-B047-1D8597CE4A96}"/>
              </a:ext>
            </a:extLst>
          </p:cNvPr>
          <p:cNvSpPr/>
          <p:nvPr/>
        </p:nvSpPr>
        <p:spPr>
          <a:xfrm>
            <a:off x="307559" y="33193"/>
            <a:ext cx="1158207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Ответственность  поставщика (подрядчика, исполнителя)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298BAC3-4974-47D6-85E8-6A0546F24FE9}"/>
              </a:ext>
            </a:extLst>
          </p:cNvPr>
          <p:cNvSpPr/>
          <p:nvPr/>
        </p:nvSpPr>
        <p:spPr>
          <a:xfrm>
            <a:off x="59669" y="783666"/>
            <a:ext cx="1180500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Составы по КОАП, где может быть применено смягчение административной ответственности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неправильное определение способа и условий определения поставщика (подрядчика, исполнителя) (статья 7.29 КоАП РФ); 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нарушения при планировании закупок для обеспечения государственных и муниципальных нужд (статья 7.29.3 КоАП РФ); 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нарушение порядка осуществления закупок товаров, работ, услуг для обеспечения государственных и муниципальных нужд (статья 7.30 КоАП РФ); 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нарушение порядка ведения реестра контрактов, реестра недобросовестных поставщиков (статья 7.31 КоАП РФ); 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нарушение сроков возврата обеспечения заявок (статья 7.31.1 КоАП РФ); 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нарушение порядка при заключении, изменении и исполнении контракта, если такое нарушение не повлекло имущественного вреда (все составы статьи 7.32 КоАП РФ,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за исключением нарушений, предусмотренных частями 2, 5 и 10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нарушение срока и порядка оплаты товаров, работ, услуг по контрактам (статья 7.32.5 КоАП РФ); 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осуществление закупок товаров, работ, услуг для обеспечения государственных и муниципальных нужд, не соответствующих требованиям их энергетической эффективности (часть 11 статьи 9.16 КоАП РФ); </a:t>
            </a:r>
            <a:endParaRPr lang="ru-RU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5406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082" y="644435"/>
            <a:ext cx="118671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B44F40-86B3-48CD-A638-BDF2EE0FD255}"/>
              </a:ext>
            </a:extLst>
          </p:cNvPr>
          <p:cNvSpPr/>
          <p:nvPr/>
        </p:nvSpPr>
        <p:spPr>
          <a:xfrm>
            <a:off x="-16777" y="749799"/>
            <a:ext cx="11721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EF54F2-2F90-487A-8927-22E3A8BDF23A}"/>
              </a:ext>
            </a:extLst>
          </p:cNvPr>
          <p:cNvSpPr/>
          <p:nvPr/>
        </p:nvSpPr>
        <p:spPr>
          <a:xfrm>
            <a:off x="-16777" y="669187"/>
            <a:ext cx="1204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CFC7F4-CB14-44E8-B047-1D8597CE4A96}"/>
              </a:ext>
            </a:extLst>
          </p:cNvPr>
          <p:cNvSpPr/>
          <p:nvPr/>
        </p:nvSpPr>
        <p:spPr>
          <a:xfrm>
            <a:off x="307559" y="33193"/>
            <a:ext cx="1158207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Ответственность  поставщика (подрядчика, исполнителя)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298BAC3-4974-47D6-85E8-6A0546F24FE9}"/>
              </a:ext>
            </a:extLst>
          </p:cNvPr>
          <p:cNvSpPr/>
          <p:nvPr/>
        </p:nvSpPr>
        <p:spPr>
          <a:xfrm>
            <a:off x="59669" y="783666"/>
            <a:ext cx="11805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FA4C1E19-9142-421A-BDE1-894A91013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773180"/>
              </p:ext>
            </p:extLst>
          </p:nvPr>
        </p:nvGraphicFramePr>
        <p:xfrm>
          <a:off x="307559" y="783665"/>
          <a:ext cx="11473989" cy="565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1405">
                  <a:extLst>
                    <a:ext uri="{9D8B030D-6E8A-4147-A177-3AD203B41FA5}">
                      <a16:colId xmlns:a16="http://schemas.microsoft.com/office/drawing/2014/main" val="3066859959"/>
                    </a:ext>
                  </a:extLst>
                </a:gridCol>
                <a:gridCol w="5022584">
                  <a:extLst>
                    <a:ext uri="{9D8B030D-6E8A-4147-A177-3AD203B41FA5}">
                      <a16:colId xmlns:a16="http://schemas.microsoft.com/office/drawing/2014/main" val="1535829217"/>
                    </a:ext>
                  </a:extLst>
                </a:gridCol>
              </a:tblGrid>
              <a:tr h="63967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Нарушения по КОАП РФ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Административная практика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653329"/>
                  </a:ext>
                </a:extLst>
              </a:tr>
              <a:tr h="1217388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несвоевременное размещение документов и информации в реестре контрактов ЕИС </a:t>
                      </a:r>
                      <a:endParaRPr lang="ru-RU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постановление заместителя руководителя УФАС России по Республике Алтай о по делу № 004/04/7.31-282/2022 от 22.09.2022 г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126170"/>
                  </a:ext>
                </a:extLst>
              </a:tr>
              <a:tr h="718355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разъяснения изменяют суть положений, содержащихся в извещении об осуществлении закупки</a:t>
                      </a:r>
                      <a:endParaRPr lang="ru-RU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Постановление АС СПб и ЛО от 01.08.2022 по делу № А56-49414/2022</a:t>
                      </a:r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224924"/>
                  </a:ext>
                </a:extLst>
              </a:tr>
              <a:tr h="1026221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нарушении срока и порядка оплаты поставленных товаров (выполненных работ)</a:t>
                      </a:r>
                      <a:endParaRPr lang="ru-RU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постановление заместителя руководителя –Ярославского УФАС России № 076/04/7.32.5-844/2022 от 06.10.2022 г.</a:t>
                      </a:r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472231"/>
                  </a:ext>
                </a:extLst>
              </a:tr>
              <a:tr h="1026221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Незаконное отклонение заявки на участие  в закупке</a:t>
                      </a:r>
                      <a:endParaRPr lang="ru-RU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постановление заместителя руководителя –Марийского УФАС России № 012/04/7.29-693/2022 от 22.09.2022</a:t>
                      </a:r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186992"/>
                  </a:ext>
                </a:extLst>
              </a:tr>
              <a:tr h="1026221">
                <a:tc>
                  <a:txBody>
                    <a:bodyPr/>
                    <a:lstStyle/>
                    <a:p>
                      <a:r>
                        <a:rPr lang="ru-RU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утверждение документов о закупке с нарушением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постановление руководителя УФАС России по Республике Алтай № 004/04/7.30-298/2022 об 10.10.2022</a:t>
                      </a:r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89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7171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082" y="644435"/>
            <a:ext cx="118671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B44F40-86B3-48CD-A638-BDF2EE0FD255}"/>
              </a:ext>
            </a:extLst>
          </p:cNvPr>
          <p:cNvSpPr/>
          <p:nvPr/>
        </p:nvSpPr>
        <p:spPr>
          <a:xfrm>
            <a:off x="-16777" y="749799"/>
            <a:ext cx="11721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EF54F2-2F90-487A-8927-22E3A8BDF23A}"/>
              </a:ext>
            </a:extLst>
          </p:cNvPr>
          <p:cNvSpPr/>
          <p:nvPr/>
        </p:nvSpPr>
        <p:spPr>
          <a:xfrm>
            <a:off x="-16777" y="669187"/>
            <a:ext cx="1204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CFC7F4-CB14-44E8-B047-1D8597CE4A96}"/>
              </a:ext>
            </a:extLst>
          </p:cNvPr>
          <p:cNvSpPr/>
          <p:nvPr/>
        </p:nvSpPr>
        <p:spPr>
          <a:xfrm>
            <a:off x="307559" y="33193"/>
            <a:ext cx="1158207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Ответственность  поставщика (подрядчика, исполнителя)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921D8E5-3D30-41D4-A288-E2F920CAFE22}"/>
              </a:ext>
            </a:extLst>
          </p:cNvPr>
          <p:cNvSpPr/>
          <p:nvPr/>
        </p:nvSpPr>
        <p:spPr>
          <a:xfrm>
            <a:off x="120104" y="749799"/>
            <a:ext cx="119411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только одного административного наказания при выявлении в ходе контроля нескольких нарушений</a:t>
            </a:r>
          </a:p>
          <a:p>
            <a:pPr marL="342900" indent="-342900" algn="just">
              <a:buAutoNum type="arabicParenR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Например, КО по результатам проверки установил, что лицом заказчика в течение 2022 года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зарегистрировано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реестре контрактов в установленный срок 100 контрактов. В таком случае, назначается  только одно административное наказание, если указанные нарушения выявлены в рамках одной проверки (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 будет применено и при «дроблении» закупок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2) Например, в ходе проверки было установлено, что контрактный управляющий совершил два следующих административных правонарушения: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1-е нарушение: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 разместил своевременно в реестре контрактов информацию о заключенном контракте (за данное нарушение частью 2 статьи 7.31 КоАП РФ предусмотрен штраф в размере 20 000 рублей);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2-е нарушение: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подготовленный и размещённый контрактным управляющим протокол подведения итогов определения поставщика (подрядчика, исполнителя) не содержит всех обязательных сведений, предусмотренных законом (это нарушение влечёт наложение штрафа по части 2.1 статьи 7.30 КоАП РФ в размере 10 000 рублей).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В этом случае размеры штрафов за эти два совершенных контрактным управляющим административных правонарушения, которые предусмотрены разными статьями КоАП РФ, не суммируются, а назначается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наибольший штраф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предусмотренный КоАП РФ – 20 000 рублей (только по части 2 статьи 7.31 КоАП РФ, как предусматривающей наиболее строгое наказание).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1075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082" y="644435"/>
            <a:ext cx="118671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B44F40-86B3-48CD-A638-BDF2EE0FD255}"/>
              </a:ext>
            </a:extLst>
          </p:cNvPr>
          <p:cNvSpPr/>
          <p:nvPr/>
        </p:nvSpPr>
        <p:spPr>
          <a:xfrm>
            <a:off x="-16777" y="749799"/>
            <a:ext cx="11721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EF54F2-2F90-487A-8927-22E3A8BDF23A}"/>
              </a:ext>
            </a:extLst>
          </p:cNvPr>
          <p:cNvSpPr/>
          <p:nvPr/>
        </p:nvSpPr>
        <p:spPr>
          <a:xfrm>
            <a:off x="-16777" y="669187"/>
            <a:ext cx="1204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CFC7F4-CB14-44E8-B047-1D8597CE4A96}"/>
              </a:ext>
            </a:extLst>
          </p:cNvPr>
          <p:cNvSpPr/>
          <p:nvPr/>
        </p:nvSpPr>
        <p:spPr>
          <a:xfrm>
            <a:off x="307559" y="33193"/>
            <a:ext cx="1158207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Ответственность  поставщика (подрядчика, исполнителя)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921D8E5-3D30-41D4-A288-E2F920CAFE22}"/>
              </a:ext>
            </a:extLst>
          </p:cNvPr>
          <p:cNvSpPr/>
          <p:nvPr/>
        </p:nvSpPr>
        <p:spPr>
          <a:xfrm>
            <a:off x="167753" y="882962"/>
            <a:ext cx="1194112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Непривлечение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ответственности юридических лиц за нарушения, которые совершил только работник.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/>
              <a:t> 	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 большинство нарушений в сфере закупок юридические лица не могут быть привлечены к ответственности, если у них в штате имеются работники, ответственные за планирование и осуществление закупок.</a:t>
            </a:r>
          </a:p>
          <a:p>
            <a:pPr algn="just"/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ВАЖНО: 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у работников соответствующий функционал должен быть прописан в должностных обязанностях;</a:t>
            </a: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организация должна предпринять все возможные действия в целях недопущения нарушений (контроль, ознакомление с обязанностями, обучение, повышение квалификации и т.д., см.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Постановление АС СПб и ЛО от 01.08.2022 по делу № А56-49414/2022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ru-RU" dirty="0"/>
              <a:t>	</a:t>
            </a:r>
          </a:p>
          <a:p>
            <a:pPr algn="just"/>
            <a:r>
              <a:rPr lang="ru-RU" dirty="0"/>
              <a:t>	В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Курганской области редко привлекают организации к административной ответственности когда есть возможность привлечь должностное лицо (штрафы больше, чем на ДЛ).</a:t>
            </a:r>
          </a:p>
        </p:txBody>
      </p:sp>
    </p:spTree>
    <p:extLst>
      <p:ext uri="{BB962C8B-B14F-4D97-AF65-F5344CB8AC3E}">
        <p14:creationId xmlns:p14="http://schemas.microsoft.com/office/powerpoint/2010/main" val="30431456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B44F40-86B3-48CD-A638-BDF2EE0FD255}"/>
              </a:ext>
            </a:extLst>
          </p:cNvPr>
          <p:cNvSpPr/>
          <p:nvPr/>
        </p:nvSpPr>
        <p:spPr>
          <a:xfrm>
            <a:off x="-16777" y="749799"/>
            <a:ext cx="11721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EF54F2-2F90-487A-8927-22E3A8BDF23A}"/>
              </a:ext>
            </a:extLst>
          </p:cNvPr>
          <p:cNvSpPr/>
          <p:nvPr/>
        </p:nvSpPr>
        <p:spPr>
          <a:xfrm>
            <a:off x="-16777" y="669187"/>
            <a:ext cx="1204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CFC7F4-CB14-44E8-B047-1D8597CE4A96}"/>
              </a:ext>
            </a:extLst>
          </p:cNvPr>
          <p:cNvSpPr/>
          <p:nvPr/>
        </p:nvSpPr>
        <p:spPr>
          <a:xfrm>
            <a:off x="307559" y="33193"/>
            <a:ext cx="1158207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Ответственность  поставщика (подрядчика, исполнителя)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6F4245-2821-4470-A627-ED826380E701}"/>
              </a:ext>
            </a:extLst>
          </p:cNvPr>
          <p:cNvSpPr/>
          <p:nvPr/>
        </p:nvSpPr>
        <p:spPr>
          <a:xfrm>
            <a:off x="307559" y="847992"/>
            <a:ext cx="113975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Скидка в 50 % от размера штрафа при «быстрой» уплате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 25.07.2022 г.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 большинства лиц, привлекаемых к административной ответственности за нарушения в сфере закупок, появилась возможность оплатить штраф со скидкой </a:t>
            </a: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50 %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если сделать это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20-ти дней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 дня вынесения постановления о назначении административного наказания (часть 1.3-3 статьи 32.2 КоАП РФ). </a:t>
            </a:r>
          </a:p>
        </p:txBody>
      </p:sp>
    </p:spTree>
    <p:extLst>
      <p:ext uri="{BB962C8B-B14F-4D97-AF65-F5344CB8AC3E}">
        <p14:creationId xmlns:p14="http://schemas.microsoft.com/office/powerpoint/2010/main" val="4025468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0498"/>
            <a:ext cx="11906250" cy="38988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 изменения в 2022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27" y="763022"/>
            <a:ext cx="11906250" cy="609497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процедур определения поставщика (подрядчика, исполнителя):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Процедуры в новом виде: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1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документации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, только извещение, новые сроки проведения процедур, внесения изменений, отмены (за 1 рабочий день);</a:t>
            </a:r>
          </a:p>
          <a:p>
            <a:pPr marL="0" indent="0" algn="just">
              <a:buNone/>
            </a:pP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	улучшенный запрос котировок: «быстрый» (8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раб.дней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), лимитный (20% от СГОЗ или 100 млн. при СГОЗ за прошлый год менее 500 млн. рублей и «безлимитный» (по особым основаниям без ограничения по НМЦК и лимитам), нет «аукциона», протокола разногласий при заключении контракта;</a:t>
            </a:r>
          </a:p>
          <a:p>
            <a:pPr marL="0" indent="0" algn="just">
              <a:buNone/>
            </a:pP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	электронные «закупки с полки» до 3 млн. (часть 12 статьи 93).</a:t>
            </a:r>
          </a:p>
          <a:p>
            <a:pPr marL="0" indent="0" algn="just">
              <a:buNone/>
            </a:pP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заключение контракта по результатам несостоявшейся процедуры, когда поставщик не определен (отсутствует) в соответствии с п.25 ч.1 ст. 93 Закона № 44-ФЗ;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 к участникам: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«специальная» - новые «специальные» требования ПП РФ 2571 вместо ПП 99; 	</a:t>
            </a:r>
          </a:p>
          <a:p>
            <a:pPr marL="0" indent="0" algn="just">
              <a:buNone/>
            </a:pP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	универсальная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предквалификация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(новые «специальные» требования ПП РФ 2571 вместо ПП 99, универсальная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предквалификация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при закупке от НМЦК 20 млн.);</a:t>
            </a:r>
          </a:p>
          <a:p>
            <a:pPr marL="0" indent="0" algn="just">
              <a:buNone/>
            </a:pP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	увеличение доли закупок у  СМП/СОНКО 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25%.</a:t>
            </a:r>
          </a:p>
          <a:p>
            <a:pPr marL="0" indent="0" algn="just">
              <a:buNone/>
            </a:pP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подача жалоб на процедуры через ЕИС;</a:t>
            </a:r>
          </a:p>
          <a:p>
            <a:pPr marL="0" indent="0" algn="just">
              <a:buNone/>
            </a:pP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9878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647369"/>
            <a:ext cx="12192000" cy="48858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Ответственность (санкции)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поставщика (подрядчика, исполнителя)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C09262-3744-475B-9E24-564552C7F36C}"/>
              </a:ext>
            </a:extLst>
          </p:cNvPr>
          <p:cNvSpPr/>
          <p:nvPr/>
        </p:nvSpPr>
        <p:spPr>
          <a:xfrm>
            <a:off x="1210916" y="72499"/>
            <a:ext cx="9770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Изменения законодательства о контрактной системе</a:t>
            </a:r>
          </a:p>
        </p:txBody>
      </p:sp>
    </p:spTree>
    <p:extLst>
      <p:ext uri="{BB962C8B-B14F-4D97-AF65-F5344CB8AC3E}">
        <p14:creationId xmlns:p14="http://schemas.microsoft.com/office/powerpoint/2010/main" val="16865432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082" y="644435"/>
            <a:ext cx="1186716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санкций</a:t>
            </a:r>
          </a:p>
          <a:p>
            <a:pPr algn="just"/>
            <a:r>
              <a:rPr lang="ru-RU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Неустойка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(пеня за просрочку, штраф за неисполнение или ненадлежащее исполнение) (статья 34 Закона № 44-ФЗ)</a:t>
            </a:r>
          </a:p>
          <a:p>
            <a:pPr algn="just"/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Штраф за неисполнение контракта</a:t>
            </a:r>
            <a:r>
              <a:rPr lang="ru-RU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часть 7 статьи 7.32 Кодекса Российской Федерации об административных правонарушениях (на </a:t>
            </a:r>
            <a:r>
              <a:rPr lang="ru-RU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юр.лицо</a:t>
            </a:r>
            <a:r>
              <a:rPr lang="ru-RU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менее 300 </a:t>
            </a:r>
            <a:r>
              <a:rPr lang="ru-RU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т.р</a:t>
            </a:r>
            <a:r>
              <a:rPr lang="ru-RU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.);</a:t>
            </a:r>
          </a:p>
          <a:p>
            <a:pPr algn="just"/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Односторонний отказ =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внесение в РНП:  </a:t>
            </a:r>
            <a:r>
              <a:rPr lang="ru-RU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Учреждения №01-240 от 02.06.2022 «Об одностороннем отказе заказчика от исполнения контракта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https://vk.com/public172972583?w=wall-172972583_618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Взыскание убытков по ГК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(статьи 15, 393 Гражданского Кодекса Российской Федерации)</a:t>
            </a:r>
          </a:p>
          <a:p>
            <a:pPr algn="just"/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Антимонопольное нарушение  № 135-ФЗ.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B44F40-86B3-48CD-A638-BDF2EE0FD255}"/>
              </a:ext>
            </a:extLst>
          </p:cNvPr>
          <p:cNvSpPr/>
          <p:nvPr/>
        </p:nvSpPr>
        <p:spPr>
          <a:xfrm>
            <a:off x="-16777" y="749799"/>
            <a:ext cx="11721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EF54F2-2F90-487A-8927-22E3A8BDF23A}"/>
              </a:ext>
            </a:extLst>
          </p:cNvPr>
          <p:cNvSpPr/>
          <p:nvPr/>
        </p:nvSpPr>
        <p:spPr>
          <a:xfrm>
            <a:off x="-16777" y="669187"/>
            <a:ext cx="1204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CFC7F4-CB14-44E8-B047-1D8597CE4A96}"/>
              </a:ext>
            </a:extLst>
          </p:cNvPr>
          <p:cNvSpPr/>
          <p:nvPr/>
        </p:nvSpPr>
        <p:spPr>
          <a:xfrm>
            <a:off x="307559" y="33193"/>
            <a:ext cx="1158207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Ответственность  поставщика (подрядчика, исполнителя)</a:t>
            </a:r>
          </a:p>
        </p:txBody>
      </p:sp>
    </p:spTree>
    <p:extLst>
      <p:ext uri="{BB962C8B-B14F-4D97-AF65-F5344CB8AC3E}">
        <p14:creationId xmlns:p14="http://schemas.microsoft.com/office/powerpoint/2010/main" val="795862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1525"/>
            <a:ext cx="12040997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just"/>
            <a:r>
              <a:rPr lang="ru-RU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АДМИНИСТРАТИВНЫЙ ШТРАФ ЗА НЕИСПОЛНЕНИЕ КОНТРАКТА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часть 7 статьи 7.32 КОАП РФ </a:t>
            </a:r>
            <a:endParaRPr lang="ru-RU" sz="24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Действия (бездействие),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повлекшие неисполнение обязательств, предусмотренных контрактом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 поставку товаров, выполнение работ, оказание услуг для нужд заказчиков,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причинением существенного вреда охраняемым законом интересам общества и государства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если такие действия (бездействие) не влекут уголовной ответственности, -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 влекут наложение административного штрафа на должностных лиц и индивидуальных предпринимателей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размере от 5 до 15 процентов стоимости неисполненных обязательств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предусмотренных контрактом на поставку товаров, выполнение работ, оказание услуг, но не менее тридцати тысяч рублей или дисквалификацию на срок до двух лет;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юридических лиц - от однократного до трехкратного размера стоимости неисполненных обязательств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предусмотренных контрактом на поставку товаров, выполнение работ, оказание услуг,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не менее трехсот тысяч рублей.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B44F40-86B3-48CD-A638-BDF2EE0FD255}"/>
              </a:ext>
            </a:extLst>
          </p:cNvPr>
          <p:cNvSpPr/>
          <p:nvPr/>
        </p:nvSpPr>
        <p:spPr>
          <a:xfrm>
            <a:off x="-16777" y="749799"/>
            <a:ext cx="11721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EF54F2-2F90-487A-8927-22E3A8BDF23A}"/>
              </a:ext>
            </a:extLst>
          </p:cNvPr>
          <p:cNvSpPr/>
          <p:nvPr/>
        </p:nvSpPr>
        <p:spPr>
          <a:xfrm>
            <a:off x="-16777" y="669187"/>
            <a:ext cx="1204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77C9406-6813-48F6-9E17-2CE01AC09998}"/>
              </a:ext>
            </a:extLst>
          </p:cNvPr>
          <p:cNvSpPr/>
          <p:nvPr/>
        </p:nvSpPr>
        <p:spPr>
          <a:xfrm>
            <a:off x="0" y="263217"/>
            <a:ext cx="1158207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Ответственность  поставщика (подрядчика, исполнителя)</a:t>
            </a:r>
          </a:p>
        </p:txBody>
      </p:sp>
    </p:spTree>
    <p:extLst>
      <p:ext uri="{BB962C8B-B14F-4D97-AF65-F5344CB8AC3E}">
        <p14:creationId xmlns:p14="http://schemas.microsoft.com/office/powerpoint/2010/main" val="30382073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49799"/>
            <a:ext cx="1204099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Письмо&gt; ФАС России от 22.03.2018 N РП/19241/18 &lt;О применении ч. 7 ст. 7.32 КоАП РФ&gt;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стоит обратить внимание на то, что исходя из конструкции части 7 статьи 7.32 следует, что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существенное нарушение охраняемых законом интересов общества и государства, понятие оценочное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В связи с этим, в пункте 18 постановления Пленума Верховного Суда Российской Федерации от 16.10.2009 N 19 "О судебной практике по делам о злоупотреблении должностными полномочиями и о превышении должностных полномочий"  указано, что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оценке существенности вреда необходимо учитывать степень отрицательного влияния противоправного деяния на нормальную работу организации, государственных и муниципальных органов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характер и размер понесенного материального ущерба, число потерпевших граждан, тяжесть причиненного им физического, морального или имущественного вреда;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!!!Необходимо доказать существенность!!!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Постановление Шестого кассационного суда общей юрисдикции от 30 апреля 2021 г. по делу N 16-1876/2021: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«недостижение в установленный срок целей, поставленных заказчиком перед исполнителем (подрядчиком), которые в данном случае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определены социальной значимостью такого объекта как школа». (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https://vk.com/public172972583?w=wall-172972583_584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B44F40-86B3-48CD-A638-BDF2EE0FD255}"/>
              </a:ext>
            </a:extLst>
          </p:cNvPr>
          <p:cNvSpPr/>
          <p:nvPr/>
        </p:nvSpPr>
        <p:spPr>
          <a:xfrm>
            <a:off x="-16777" y="749799"/>
            <a:ext cx="11721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EF54F2-2F90-487A-8927-22E3A8BDF23A}"/>
              </a:ext>
            </a:extLst>
          </p:cNvPr>
          <p:cNvSpPr/>
          <p:nvPr/>
        </p:nvSpPr>
        <p:spPr>
          <a:xfrm>
            <a:off x="-16777" y="669187"/>
            <a:ext cx="1204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6BDDD0E-1205-4D88-A951-8B079A112EEB}"/>
              </a:ext>
            </a:extLst>
          </p:cNvPr>
          <p:cNvSpPr/>
          <p:nvPr/>
        </p:nvSpPr>
        <p:spPr>
          <a:xfrm>
            <a:off x="74772" y="168113"/>
            <a:ext cx="1158207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Ответственность  поставщика (подрядчика, исполнителя)</a:t>
            </a:r>
          </a:p>
        </p:txBody>
      </p:sp>
    </p:spTree>
    <p:extLst>
      <p:ext uri="{BB962C8B-B14F-4D97-AF65-F5344CB8AC3E}">
        <p14:creationId xmlns:p14="http://schemas.microsoft.com/office/powerpoint/2010/main" val="13460617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6777" y="531073"/>
            <a:ext cx="12040997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!!!Необходимо доказать существенность!!!</a:t>
            </a:r>
          </a:p>
          <a:p>
            <a:pPr algn="just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Постановление Шестого кассационного суда общей юрисдикции от 30 апреля 2021 г. по делу N 16-1876/2021: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«недостижение в установленный срок целей, поставленных заказчиком перед исполнителем (подрядчиком), которые в данном случае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определены социальной значимостью такого объекта как школа». (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https://vk.com/public172972583?w=wall-172972583_584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Также к существенному вреду можно </a:t>
            </a:r>
            <a:r>
              <a:rPr lang="ru-RU" sz="2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отнести угрозу невыполнения государственных программ, нарушение прав неопределенного круга лиц, препятствия в работе медучреждения, подрыв авторитета государства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(см. Постановление Первого кассационного суда общей юрисдикции от 18 ноября 2021 года </a:t>
            </a: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№ 16-5295/2021, Постановление Седьмого кассационного суда общей юрисдикции от 29 сентября 2021 года N 16-5120/2021, Постановление Четвертого кассационного суда общей юрисдикции от 30 июня 2021 года N 16-2266/2021, Постановление Седьмого кассационного суда общей юрисдикции от 12 февраля 2021 года N 16-1031/2021 по делу N 16-6577/2020).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B44F40-86B3-48CD-A638-BDF2EE0FD255}"/>
              </a:ext>
            </a:extLst>
          </p:cNvPr>
          <p:cNvSpPr/>
          <p:nvPr/>
        </p:nvSpPr>
        <p:spPr>
          <a:xfrm>
            <a:off x="-16777" y="749799"/>
            <a:ext cx="11721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EF54F2-2F90-487A-8927-22E3A8BDF23A}"/>
              </a:ext>
            </a:extLst>
          </p:cNvPr>
          <p:cNvSpPr/>
          <p:nvPr/>
        </p:nvSpPr>
        <p:spPr>
          <a:xfrm>
            <a:off x="-16777" y="669187"/>
            <a:ext cx="1204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B1DC17-5DD9-449B-B92B-CBD5B6CE9061}"/>
              </a:ext>
            </a:extLst>
          </p:cNvPr>
          <p:cNvSpPr/>
          <p:nvPr/>
        </p:nvSpPr>
        <p:spPr>
          <a:xfrm>
            <a:off x="53125" y="234466"/>
            <a:ext cx="1158207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Ответственность  поставщика (подрядчика, исполнителя)</a:t>
            </a:r>
          </a:p>
        </p:txBody>
      </p:sp>
    </p:spTree>
    <p:extLst>
      <p:ext uri="{BB962C8B-B14F-4D97-AF65-F5344CB8AC3E}">
        <p14:creationId xmlns:p14="http://schemas.microsoft.com/office/powerpoint/2010/main" val="40057727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6777" y="749799"/>
            <a:ext cx="1204099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заказчика (руководителя заказчика) наложили административный штраф за неисполнение требований, связанных с исполнением контракта? </a:t>
            </a:r>
            <a:r>
              <a:rPr lang="ru-RU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взыскать. 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рамках гражданско-правовой ответственности заказчик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вправе взыскивать убытки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(в том числе реальный ущерб), причиненные при неисполнении или ненадлежащим исполнении обязательства (статьи 15, 393 Гражданского Кодекса Российской Федерации).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Под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понятие «убытки»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также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подпадают понесенные расходы по уплате административных штрафов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в случае привлечения заказчика к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административной ответственности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 нарушения, возникшие вследствие неисполнения, ненадлежащего исполнения обязательств по соответствующем контракту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наличии причинной связи, протокол = доказательство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(см. Постановление Арбитражного суда Дальневосточного округа от 22 января 2021 года № Ф03-5226/2020 по делу № А73-5634/2020, постановление Арбитражного суда Северо-Кавказского округа от 19 января 2022 года № Ф08-12473/2021 по делу № А15-4207/2020).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B44F40-86B3-48CD-A638-BDF2EE0FD255}"/>
              </a:ext>
            </a:extLst>
          </p:cNvPr>
          <p:cNvSpPr/>
          <p:nvPr/>
        </p:nvSpPr>
        <p:spPr>
          <a:xfrm>
            <a:off x="-16777" y="749799"/>
            <a:ext cx="11721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EF54F2-2F90-487A-8927-22E3A8BDF23A}"/>
              </a:ext>
            </a:extLst>
          </p:cNvPr>
          <p:cNvSpPr/>
          <p:nvPr/>
        </p:nvSpPr>
        <p:spPr>
          <a:xfrm>
            <a:off x="-16777" y="669187"/>
            <a:ext cx="1204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06BD56-9B29-4B89-A89C-105117F15254}"/>
              </a:ext>
            </a:extLst>
          </p:cNvPr>
          <p:cNvSpPr/>
          <p:nvPr/>
        </p:nvSpPr>
        <p:spPr>
          <a:xfrm>
            <a:off x="123029" y="192942"/>
            <a:ext cx="1158207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Ответственность  поставщика (подрядчика, исполнителя)</a:t>
            </a:r>
          </a:p>
        </p:txBody>
      </p:sp>
    </p:spTree>
    <p:extLst>
      <p:ext uri="{BB962C8B-B14F-4D97-AF65-F5344CB8AC3E}">
        <p14:creationId xmlns:p14="http://schemas.microsoft.com/office/powerpoint/2010/main" val="12697286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6777" y="749799"/>
            <a:ext cx="1204099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недобросовестная конкуренция путем введения в заблуждение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14.2 Федерального закона от 26.07.2006 № 135-ФЗ «О защите конкуренции»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Не допускается недобросовестная конкуренция путем </a:t>
            </a:r>
            <a:r>
              <a:rPr lang="ru-RU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введения в заблуждение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в том числе в отношении: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1)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качества и потребительских свойств товара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предлагаемого к продаже, назначения такого товара, способов и условий его изготовления или применения, результатов, ожидаемых от использования такого товара, его пригодности для определенных целей;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2) количества товара, предлагаемого к продаже, наличия такого товара на рынке, возможности его приобретения на определенных условиях, фактического размера спроса на такой товар;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3) места производства товара, предлагаемого к продаже, изготовителя такого товара, гарантийных обязательств продавца или изготовителя;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4) условий, на которых товар предлагается к продаже, в частности цены такого товара.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ШТРАФ: </a:t>
            </a:r>
            <a:r>
              <a:rPr lang="ru-RU" sz="2800" dirty="0"/>
              <a:t>на должностных лиц в размере от двенадцати тысяч до двадцати тысяч рублей; </a:t>
            </a:r>
            <a:r>
              <a:rPr lang="ru-RU" sz="2800" b="1" dirty="0">
                <a:solidFill>
                  <a:srgbClr val="002060"/>
                </a:solidFill>
              </a:rPr>
              <a:t>на юридических лиц - от ста тысяч до пятисот тысяч рублей</a:t>
            </a:r>
            <a:r>
              <a:rPr lang="ru-RU" sz="2800" dirty="0"/>
              <a:t>.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B44F40-86B3-48CD-A638-BDF2EE0FD255}"/>
              </a:ext>
            </a:extLst>
          </p:cNvPr>
          <p:cNvSpPr/>
          <p:nvPr/>
        </p:nvSpPr>
        <p:spPr>
          <a:xfrm>
            <a:off x="-16777" y="749799"/>
            <a:ext cx="11721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EF54F2-2F90-487A-8927-22E3A8BDF23A}"/>
              </a:ext>
            </a:extLst>
          </p:cNvPr>
          <p:cNvSpPr/>
          <p:nvPr/>
        </p:nvSpPr>
        <p:spPr>
          <a:xfrm>
            <a:off x="-16777" y="669187"/>
            <a:ext cx="1204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06BD56-9B29-4B89-A89C-105117F15254}"/>
              </a:ext>
            </a:extLst>
          </p:cNvPr>
          <p:cNvSpPr/>
          <p:nvPr/>
        </p:nvSpPr>
        <p:spPr>
          <a:xfrm>
            <a:off x="123029" y="192942"/>
            <a:ext cx="1158207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Ответственность  поставщика (подрядчика, исполнителя)</a:t>
            </a:r>
          </a:p>
        </p:txBody>
      </p:sp>
    </p:spTree>
    <p:extLst>
      <p:ext uri="{BB962C8B-B14F-4D97-AF65-F5344CB8AC3E}">
        <p14:creationId xmlns:p14="http://schemas.microsoft.com/office/powerpoint/2010/main" val="13358799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6777" y="749799"/>
            <a:ext cx="1204099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участником закупки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заведомо недостоверных сведений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которые позволили </a:t>
            </a:r>
            <a:r>
              <a:rPr lang="ru-RU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ему одержать победу в проводимой закупке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является актом недобросовестной конкуренции (п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11 Обзора судебной практики по вопросам, связанным с применением Федерального закона от 18.07.2011 года № 223-ФЗ «О закупках товаров, работ, услуг отдельными видами юридических лиц, утвержденного Президиумом Верховного Суда РФ 16.05.2018 года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Решение </a:t>
            </a:r>
            <a:r>
              <a:rPr lang="ru-RU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Башкортостанского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УФАС России от 09.09.2022 № ТО002/06/106-1646/2022).</a:t>
            </a:r>
          </a:p>
          <a:p>
            <a:pPr algn="just"/>
            <a:endParaRPr lang="ru-RU" sz="20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B44F40-86B3-48CD-A638-BDF2EE0FD255}"/>
              </a:ext>
            </a:extLst>
          </p:cNvPr>
          <p:cNvSpPr/>
          <p:nvPr/>
        </p:nvSpPr>
        <p:spPr>
          <a:xfrm>
            <a:off x="-16777" y="749799"/>
            <a:ext cx="11721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EF54F2-2F90-487A-8927-22E3A8BDF23A}"/>
              </a:ext>
            </a:extLst>
          </p:cNvPr>
          <p:cNvSpPr/>
          <p:nvPr/>
        </p:nvSpPr>
        <p:spPr>
          <a:xfrm>
            <a:off x="-16777" y="669187"/>
            <a:ext cx="1204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06BD56-9B29-4B89-A89C-105117F15254}"/>
              </a:ext>
            </a:extLst>
          </p:cNvPr>
          <p:cNvSpPr/>
          <p:nvPr/>
        </p:nvSpPr>
        <p:spPr>
          <a:xfrm>
            <a:off x="123029" y="192942"/>
            <a:ext cx="1158207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Ответственность  поставщика (подрядчика, исполнителя)</a:t>
            </a:r>
          </a:p>
        </p:txBody>
      </p:sp>
    </p:spTree>
    <p:extLst>
      <p:ext uri="{BB962C8B-B14F-4D97-AF65-F5344CB8AC3E}">
        <p14:creationId xmlns:p14="http://schemas.microsoft.com/office/powerpoint/2010/main" val="19140570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6777" y="749799"/>
            <a:ext cx="1204099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Пример: Установлено, что в рамках заключенного контракта заказчику под видом творога с указанием на упаковке и в сопроводительных документах наименования продукта «Творог 9%» был поставлен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молокосодержащий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продукт – паста с ЗМЖ, произведенный по технологии творога 9%.</a:t>
            </a: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Таким образом, поставщик ввел заказчика в заблуждение относительно поставляемого товара Творог с массовой долей жира 9%, ГОСТ 31453-2013, получил преимущество при осуществлении предпринимательской деятельности с помощью неправомерных методов и средств.</a:t>
            </a: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https://kaluga.fas.gov.ru/news/10026</a:t>
            </a:r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B44F40-86B3-48CD-A638-BDF2EE0FD255}"/>
              </a:ext>
            </a:extLst>
          </p:cNvPr>
          <p:cNvSpPr/>
          <p:nvPr/>
        </p:nvSpPr>
        <p:spPr>
          <a:xfrm>
            <a:off x="-16777" y="749799"/>
            <a:ext cx="11721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EF54F2-2F90-487A-8927-22E3A8BDF23A}"/>
              </a:ext>
            </a:extLst>
          </p:cNvPr>
          <p:cNvSpPr/>
          <p:nvPr/>
        </p:nvSpPr>
        <p:spPr>
          <a:xfrm>
            <a:off x="-16777" y="669187"/>
            <a:ext cx="1204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06BD56-9B29-4B89-A89C-105117F15254}"/>
              </a:ext>
            </a:extLst>
          </p:cNvPr>
          <p:cNvSpPr/>
          <p:nvPr/>
        </p:nvSpPr>
        <p:spPr>
          <a:xfrm>
            <a:off x="123029" y="192942"/>
            <a:ext cx="1158207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Ответственность  поставщика (подрядчика, исполнителя)</a:t>
            </a:r>
          </a:p>
        </p:txBody>
      </p:sp>
    </p:spTree>
    <p:extLst>
      <p:ext uri="{BB962C8B-B14F-4D97-AF65-F5344CB8AC3E}">
        <p14:creationId xmlns:p14="http://schemas.microsoft.com/office/powerpoint/2010/main" val="17468283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6777" y="749799"/>
            <a:ext cx="1204099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Мордовского УФАС России от 26.04.2022 по делу N 013/04/14.33-270/2022</a:t>
            </a:r>
            <a:endParaRPr lang="ru-RU" sz="24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ОО "М" ввело аукционную комиссию Заказчика в заблуждение, предоставив недостоверные сведения в первой части заявки относительно следующих характеристик: ….	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ООО "М" получило возможность извлечения имущественной выгоды своими неправомерными действиями путем предоставления в составе заявки на участие в электронном аукционе N 0809500000321000943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недостоверных сведений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относительно некоторых характеристик машины моющей/дезинфицирующей для эндоскопов, чем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оказало влияние на выбор Заказчика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 проведении электронного аукциона.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Таким образом, действия ООО "М" привели к нарушению прав иных участников электронного аукциона, поскольку они могли одержать победу путем добросовестной конкуренции и являются актом недобросовестной конкуренции.</a:t>
            </a: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B44F40-86B3-48CD-A638-BDF2EE0FD255}"/>
              </a:ext>
            </a:extLst>
          </p:cNvPr>
          <p:cNvSpPr/>
          <p:nvPr/>
        </p:nvSpPr>
        <p:spPr>
          <a:xfrm>
            <a:off x="-16777" y="749799"/>
            <a:ext cx="11721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EF54F2-2F90-487A-8927-22E3A8BDF23A}"/>
              </a:ext>
            </a:extLst>
          </p:cNvPr>
          <p:cNvSpPr/>
          <p:nvPr/>
        </p:nvSpPr>
        <p:spPr>
          <a:xfrm>
            <a:off x="-16777" y="669187"/>
            <a:ext cx="1204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06BD56-9B29-4B89-A89C-105117F15254}"/>
              </a:ext>
            </a:extLst>
          </p:cNvPr>
          <p:cNvSpPr/>
          <p:nvPr/>
        </p:nvSpPr>
        <p:spPr>
          <a:xfrm>
            <a:off x="123029" y="192942"/>
            <a:ext cx="1158207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Ответственность  поставщика (подрядчика, исполнителя)</a:t>
            </a:r>
          </a:p>
        </p:txBody>
      </p:sp>
    </p:spTree>
    <p:extLst>
      <p:ext uri="{BB962C8B-B14F-4D97-AF65-F5344CB8AC3E}">
        <p14:creationId xmlns:p14="http://schemas.microsoft.com/office/powerpoint/2010/main" val="3206341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0498"/>
            <a:ext cx="11906250" cy="38988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 изменения в 2022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556" y="828336"/>
            <a:ext cx="11573137" cy="596434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Контракт: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вместо типовых контрактов типовые условия, при этом типовые контракты используются, если отсутствуют типовые условия, с актуальными условиями;</a:t>
            </a: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введено понятие этапа контракта  = «четко зафиксированные в контракте частичное исполнение обязательств + оплата в определенные сроки/даты/периоды исполнения контракта»;</a:t>
            </a: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введено понятие «контракт на поставку товаров, необходимых для нормального жизнеобеспечения граждан» (для ЭЗК);</a:t>
            </a: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сокращение сроков оплаты: не более 7 рабочих дней (общий); с казначейским сопровождением либо без электронной приемки через ЕИС не более 10 рабочих дней; </a:t>
            </a: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совершенствование изменения существенных условий контракта;</a:t>
            </a: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электронная приемка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расторжение контракта,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претензионная переписка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направление в РНП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через ЕИС.</a:t>
            </a: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9374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6777" y="749799"/>
            <a:ext cx="12040997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Башкортостанского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УФАС России от 09.09.2022 № ТО002/06/106-1646/2022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Заказчику требуется поставка эндоскопического комплекса N 2;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Победитель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заполнил заявку в соответствии с инстр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укцией, следовательно, у аукционной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комиссии отсутствовали основания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для отклонения заявки.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Победитель предлагает к поставке Аспираторы вакуумные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Medela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модель: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Basic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товарный знак MEDELA;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было установлено, что Аспираторы вакуумные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Medela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модель: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Basic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товарный знак MEDELA </a:t>
            </a:r>
            <a:r>
              <a:rPr lang="ru-RU" sz="2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имеют кнопки изменения потока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В рассмотренной ситуации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заявка содержала 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недостоверные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сведения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 Действия общества по представлению недостоверных сведений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направлены на получение необоснованных преимуществ перед иными хозяйствующими субъектами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потенциально претендовавшими на заключение договоров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Вследствие своего недобросовестного поведения, нарушив нормы Закона о защите конкуренции, Общество, действуя осознанно, в обход действующего Законодательства, используя несуществующий договор, представило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заведомо недостоверные сведения с целью осуществления участия в закупке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B44F40-86B3-48CD-A638-BDF2EE0FD255}"/>
              </a:ext>
            </a:extLst>
          </p:cNvPr>
          <p:cNvSpPr/>
          <p:nvPr/>
        </p:nvSpPr>
        <p:spPr>
          <a:xfrm>
            <a:off x="-16777" y="749799"/>
            <a:ext cx="11721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EF54F2-2F90-487A-8927-22E3A8BDF23A}"/>
              </a:ext>
            </a:extLst>
          </p:cNvPr>
          <p:cNvSpPr/>
          <p:nvPr/>
        </p:nvSpPr>
        <p:spPr>
          <a:xfrm>
            <a:off x="-16777" y="669187"/>
            <a:ext cx="1204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06BD56-9B29-4B89-A89C-105117F15254}"/>
              </a:ext>
            </a:extLst>
          </p:cNvPr>
          <p:cNvSpPr/>
          <p:nvPr/>
        </p:nvSpPr>
        <p:spPr>
          <a:xfrm>
            <a:off x="123029" y="192942"/>
            <a:ext cx="1158207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Ответственность  поставщика (подрядчика, исполнителя)</a:t>
            </a:r>
          </a:p>
        </p:txBody>
      </p:sp>
    </p:spTree>
    <p:extLst>
      <p:ext uri="{BB962C8B-B14F-4D97-AF65-F5344CB8AC3E}">
        <p14:creationId xmlns:p14="http://schemas.microsoft.com/office/powerpoint/2010/main" val="23543412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6777" y="749799"/>
            <a:ext cx="12040997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Правомерно ли расторжение контракта по соглашению сторон при неисполнении обязательств подрядчиком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	Подрядчик выполнил работы частично и с просрочкой. Контракт расторгнут по соглашению сторон. Обязан ли заказчик осуществлять односторонний отказ?</a:t>
            </a:r>
          </a:p>
          <a:p>
            <a:pPr algn="just"/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 Прокуратуры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: заказчик позволил подрядчику избежать ответственности, чем нарушил публичные интересы.</a:t>
            </a:r>
          </a:p>
          <a:p>
            <a:pPr algn="just"/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 Заказчика:</a:t>
            </a:r>
          </a:p>
          <a:p>
            <a:pPr algn="just"/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	 Односторонний отказ – продолжительная по времен процедура. Средства, которые не успели освоить, могли забрать в бюджет в конце года. Расторжение по соглашению помогло успеть заключить 2 новых договора и завершить работы по контракту.</a:t>
            </a:r>
          </a:p>
          <a:p>
            <a:pPr algn="just"/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Суды: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	 просрочка не относится к числу случаев, когда по Закону N 44-ФЗ заказчик обязан отказаться от контракта, в контракте таких условий не предусмотрено; </a:t>
            </a:r>
          </a:p>
          <a:p>
            <a:pPr algn="just"/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	 заказчик не нарушил публичные интересы. Он вовремя расторг сделку и успел освоить средства на завершение работ. Цель контракта достигли за счет денег, которые на нее и выделили. 	</a:t>
            </a:r>
          </a:p>
          <a:p>
            <a:pPr algn="just"/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Постановление АС Волго-Вятского округа от 24.10.2022 по делу N А28-13323/2021</a:t>
            </a:r>
          </a:p>
          <a:p>
            <a:pPr algn="just"/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B44F40-86B3-48CD-A638-BDF2EE0FD255}"/>
              </a:ext>
            </a:extLst>
          </p:cNvPr>
          <p:cNvSpPr/>
          <p:nvPr/>
        </p:nvSpPr>
        <p:spPr>
          <a:xfrm>
            <a:off x="-16777" y="749799"/>
            <a:ext cx="11721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EF54F2-2F90-487A-8927-22E3A8BDF23A}"/>
              </a:ext>
            </a:extLst>
          </p:cNvPr>
          <p:cNvSpPr/>
          <p:nvPr/>
        </p:nvSpPr>
        <p:spPr>
          <a:xfrm>
            <a:off x="-16777" y="669187"/>
            <a:ext cx="1204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06BD56-9B29-4B89-A89C-105117F15254}"/>
              </a:ext>
            </a:extLst>
          </p:cNvPr>
          <p:cNvSpPr/>
          <p:nvPr/>
        </p:nvSpPr>
        <p:spPr>
          <a:xfrm>
            <a:off x="123029" y="192942"/>
            <a:ext cx="1158207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Ответственность  поставщика (подрядчика, исполнителя)</a:t>
            </a:r>
          </a:p>
        </p:txBody>
      </p:sp>
    </p:spTree>
    <p:extLst>
      <p:ext uri="{BB962C8B-B14F-4D97-AF65-F5344CB8AC3E}">
        <p14:creationId xmlns:p14="http://schemas.microsoft.com/office/powerpoint/2010/main" val="33046885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92913" y="1088353"/>
            <a:ext cx="120409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B44F40-86B3-48CD-A638-BDF2EE0FD255}"/>
              </a:ext>
            </a:extLst>
          </p:cNvPr>
          <p:cNvSpPr/>
          <p:nvPr/>
        </p:nvSpPr>
        <p:spPr>
          <a:xfrm>
            <a:off x="-16777" y="749799"/>
            <a:ext cx="11721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EF54F2-2F90-487A-8927-22E3A8BDF23A}"/>
              </a:ext>
            </a:extLst>
          </p:cNvPr>
          <p:cNvSpPr/>
          <p:nvPr/>
        </p:nvSpPr>
        <p:spPr>
          <a:xfrm>
            <a:off x="-16777" y="669187"/>
            <a:ext cx="1204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06BD56-9B29-4B89-A89C-105117F15254}"/>
              </a:ext>
            </a:extLst>
          </p:cNvPr>
          <p:cNvSpPr/>
          <p:nvPr/>
        </p:nvSpPr>
        <p:spPr>
          <a:xfrm>
            <a:off x="123029" y="192942"/>
            <a:ext cx="1158207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ЕИС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74786E-48D4-46B5-91FE-8C20489B314C}"/>
              </a:ext>
            </a:extLst>
          </p:cNvPr>
          <p:cNvSpPr/>
          <p:nvPr/>
        </p:nvSpPr>
        <p:spPr>
          <a:xfrm>
            <a:off x="4807211" y="1211464"/>
            <a:ext cx="740156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⛔️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период с 15:00 31.12.2022 по 18:00 02.01.2023 по московскому времени в ЕДИНОЙ ИНФОРМАЦИОННОЙ СИСТЕМЕ В СФЕРЕ ЗАКУПОК (далее – ЕИС в сфере закупок) будут проводиться плановые регламентные работы.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Во время проведения работ будет недоступен официальный сайт ЕИС в сфере закупок, личный кабинет по Закону № 44-ФЗ и личный кабинет по Закону № 223-ФЗ, личный кабинет участника закупок. Также функционал будет недоступен через Мобильное приложение ЕИС в сфере закупок.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Дополнительно сообщаем, что время проведения регламентных работ может быть продлено. В этом случае информация об увеличении времени проведения регламентных работ будет размещена дополнительно.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Служба технической поддержки ЕИС в сфере закупок будет работать в штатном режиме.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C59858-AAF0-450D-B2BB-4359759E9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7" y="1626961"/>
            <a:ext cx="4488326" cy="392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573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6777" y="749799"/>
            <a:ext cx="120409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Ссылка на презентационные и иные полезные материалы</a:t>
            </a: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https://disk.yandex.ru/d/kIyWuP5J9IYshA</a:t>
            </a: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наступающим Новым Годом!!!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B44F40-86B3-48CD-A638-BDF2EE0FD255}"/>
              </a:ext>
            </a:extLst>
          </p:cNvPr>
          <p:cNvSpPr/>
          <p:nvPr/>
        </p:nvSpPr>
        <p:spPr>
          <a:xfrm>
            <a:off x="-16777" y="749799"/>
            <a:ext cx="11721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EF54F2-2F90-487A-8927-22E3A8BDF23A}"/>
              </a:ext>
            </a:extLst>
          </p:cNvPr>
          <p:cNvSpPr/>
          <p:nvPr/>
        </p:nvSpPr>
        <p:spPr>
          <a:xfrm>
            <a:off x="-16777" y="669187"/>
            <a:ext cx="1204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06BD56-9B29-4B89-A89C-105117F15254}"/>
              </a:ext>
            </a:extLst>
          </p:cNvPr>
          <p:cNvSpPr/>
          <p:nvPr/>
        </p:nvSpPr>
        <p:spPr>
          <a:xfrm>
            <a:off x="123029" y="192942"/>
            <a:ext cx="1158207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Ответственность  поставщика (подрядчика, исполнителя)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1392747-2578-477D-95D1-EAEBADD46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62" y="3048000"/>
            <a:ext cx="5652654" cy="381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165DEE7-8B4B-4DCD-A025-58DC68A48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3" y="3048001"/>
            <a:ext cx="4839854" cy="358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4206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 изменения Федерального закона от 05.04.2013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44-ФЗ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B4CC95-8B1B-4EAB-9B87-3ECFF703C882}"/>
              </a:ext>
            </a:extLst>
          </p:cNvPr>
          <p:cNvSpPr txBox="1"/>
          <p:nvPr/>
        </p:nvSpPr>
        <p:spPr>
          <a:xfrm>
            <a:off x="995735" y="2691830"/>
            <a:ext cx="11196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438993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0498"/>
            <a:ext cx="11906250" cy="38988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 изменения в 2022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556" y="828337"/>
            <a:ext cx="11573137" cy="55361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Антикризисные поправки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Новые основания для внесения изменений в существенные условия контракта (ч.65.1., 65.2 ст.112, ПП РФ 680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Иные случаи осуществления закупок у единственного поставщика в порядке, определенном высшим органом исполнительной власти (ПП КО 87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Право заказчика временно не устанавливать обеспечение исполнения контракта, обеспечение гарантийных обязательств, за исключением аванса без казначейского сопровождения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часть 64.1. ст.112 Закона №44-ФЗ);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Продление списания неустоек (</a:t>
            </a:r>
            <a:r>
              <a:rPr lang="ru-RU" sz="2400" dirty="0">
                <a:hlinkClick r:id="rId4"/>
              </a:rPr>
              <a:t>ПП РФ от 04.07.2018 №783);</a:t>
            </a:r>
            <a:br>
              <a:rPr lang="ru-RU" sz="2400" dirty="0"/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Поблажки поставщикам при РНП (Постановление Правительства Российской Федерации от 21.03.2022 № 417)</a:t>
            </a:r>
          </a:p>
          <a:p>
            <a:pPr marL="0" indent="0" algn="just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540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0498"/>
            <a:ext cx="11906250" cy="38988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 изменения в 2022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556" y="828337"/>
            <a:ext cx="11573137" cy="55361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Антикризисные поправки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Новые основания для внесения изменений в существенные условия контракта (ч.65.1., 65.2 ст.112, ПП РФ 680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Иные случаи осуществления закупок у единственного поставщика в порядке, определенном высшим органом исполнительной власти (ПП КО 87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Право заказчика временно не устанавливать обеспечение исполнения контракта, обеспечения гарантийных обязательств, за исключением аванса без казначейского сопровождения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часть 64.1. ст.112 Закона №44-ФЗ);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Продление списания неустоек (</a:t>
            </a:r>
            <a:r>
              <a:rPr lang="ru-RU" sz="2400" dirty="0">
                <a:hlinkClick r:id="rId4"/>
              </a:rPr>
              <a:t>ПП РФ от 04.07.2018 №783);</a:t>
            </a:r>
            <a:br>
              <a:rPr lang="ru-RU" sz="2400" dirty="0"/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Поблажки поставщикам при РНП (Постановление Правительства Российской Федерации от 21.03.2022 № 417)</a:t>
            </a:r>
          </a:p>
          <a:p>
            <a:pPr marL="0" indent="0" algn="just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7734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49551</TotalTime>
  <Words>7975</Words>
  <Application>Microsoft Office PowerPoint</Application>
  <PresentationFormat>Широкоэкранный</PresentationFormat>
  <Paragraphs>647</Paragraphs>
  <Slides>74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82" baseType="lpstr">
      <vt:lpstr>Arial</vt:lpstr>
      <vt:lpstr>Arial Black</vt:lpstr>
      <vt:lpstr>Calibri</vt:lpstr>
      <vt:lpstr>Calibri Light</vt:lpstr>
      <vt:lpstr>Courier New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изменения в 2022 году</vt:lpstr>
      <vt:lpstr>Основные изменения в 2022 году</vt:lpstr>
      <vt:lpstr>Основные изменения в 2022 году</vt:lpstr>
      <vt:lpstr>Основные изменения в 2022 году</vt:lpstr>
      <vt:lpstr>Презентация PowerPoint</vt:lpstr>
      <vt:lpstr>Итоги 2022: закупочная статистика</vt:lpstr>
      <vt:lpstr>Итоги 2022: закупочная статистика</vt:lpstr>
      <vt:lpstr>Итоги 2022: Национальный рейтинг прозрачности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31 декабря 2023 года продляется применение следующих мер: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Типичные нарушения заказчиков при утверждении документации о закупке, извещения о закупке, проекта контракта, описания объекта закупки</dc:title>
  <dc:creator>Никита Усманов</dc:creator>
  <cp:lastModifiedBy>Destiny Only</cp:lastModifiedBy>
  <cp:revision>2353</cp:revision>
  <cp:lastPrinted>2022-08-03T04:14:46Z</cp:lastPrinted>
  <dcterms:created xsi:type="dcterms:W3CDTF">2017-03-14T11:51:26Z</dcterms:created>
  <dcterms:modified xsi:type="dcterms:W3CDTF">2022-12-26T17:54:13Z</dcterms:modified>
</cp:coreProperties>
</file>