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56" r:id="rId1"/>
  </p:sldMasterIdLst>
  <p:notesMasterIdLst>
    <p:notesMasterId r:id="rId134"/>
  </p:notesMasterIdLst>
  <p:sldIdLst>
    <p:sldId id="299" r:id="rId2"/>
    <p:sldId id="1509" r:id="rId3"/>
    <p:sldId id="1399" r:id="rId4"/>
    <p:sldId id="1119" r:id="rId5"/>
    <p:sldId id="1566" r:id="rId6"/>
    <p:sldId id="1599" r:id="rId7"/>
    <p:sldId id="1512" r:id="rId8"/>
    <p:sldId id="1325" r:id="rId9"/>
    <p:sldId id="1505" r:id="rId10"/>
    <p:sldId id="1369" r:id="rId11"/>
    <p:sldId id="1353" r:id="rId12"/>
    <p:sldId id="1323" r:id="rId13"/>
    <p:sldId id="1416" r:id="rId14"/>
    <p:sldId id="1355" r:id="rId15"/>
    <p:sldId id="1356" r:id="rId16"/>
    <p:sldId id="1115" r:id="rId17"/>
    <p:sldId id="1357" r:id="rId18"/>
    <p:sldId id="1358" r:id="rId19"/>
    <p:sldId id="1354" r:id="rId20"/>
    <p:sldId id="1514" r:id="rId21"/>
    <p:sldId id="1584" r:id="rId22"/>
    <p:sldId id="570" r:id="rId23"/>
    <p:sldId id="485" r:id="rId24"/>
    <p:sldId id="1588" r:id="rId25"/>
    <p:sldId id="1591" r:id="rId26"/>
    <p:sldId id="1589" r:id="rId27"/>
    <p:sldId id="1590" r:id="rId28"/>
    <p:sldId id="1592" r:id="rId29"/>
    <p:sldId id="1586" r:id="rId30"/>
    <p:sldId id="608" r:id="rId31"/>
    <p:sldId id="1593" r:id="rId32"/>
    <p:sldId id="1585" r:id="rId33"/>
    <p:sldId id="571" r:id="rId34"/>
    <p:sldId id="1594" r:id="rId35"/>
    <p:sldId id="1613" r:id="rId36"/>
    <p:sldId id="1622" r:id="rId37"/>
    <p:sldId id="1626" r:id="rId38"/>
    <p:sldId id="1576" r:id="rId39"/>
    <p:sldId id="1614" r:id="rId40"/>
    <p:sldId id="1620" r:id="rId41"/>
    <p:sldId id="1619" r:id="rId42"/>
    <p:sldId id="1615" r:id="rId43"/>
    <p:sldId id="1623" r:id="rId44"/>
    <p:sldId id="1621" r:id="rId45"/>
    <p:sldId id="1580" r:id="rId46"/>
    <p:sldId id="1150" r:id="rId47"/>
    <p:sldId id="1428" r:id="rId48"/>
    <p:sldId id="1596" r:id="rId49"/>
    <p:sldId id="1579" r:id="rId50"/>
    <p:sldId id="1573" r:id="rId51"/>
    <p:sldId id="1528" r:id="rId52"/>
    <p:sldId id="1548" r:id="rId53"/>
    <p:sldId id="1561" r:id="rId54"/>
    <p:sldId id="1565" r:id="rId55"/>
    <p:sldId id="1567" r:id="rId56"/>
    <p:sldId id="1524" r:id="rId57"/>
    <p:sldId id="1562" r:id="rId58"/>
    <p:sldId id="1563" r:id="rId59"/>
    <p:sldId id="1564" r:id="rId60"/>
    <p:sldId id="1560" r:id="rId61"/>
    <p:sldId id="1549" r:id="rId62"/>
    <p:sldId id="1518" r:id="rId63"/>
    <p:sldId id="1571" r:id="rId64"/>
    <p:sldId id="1520" r:id="rId65"/>
    <p:sldId id="1578" r:id="rId66"/>
    <p:sldId id="1572" r:id="rId67"/>
    <p:sldId id="1517" r:id="rId68"/>
    <p:sldId id="1521" r:id="rId69"/>
    <p:sldId id="1575" r:id="rId70"/>
    <p:sldId id="1577" r:id="rId71"/>
    <p:sldId id="1568" r:id="rId72"/>
    <p:sldId id="1608" r:id="rId73"/>
    <p:sldId id="1609" r:id="rId74"/>
    <p:sldId id="1610" r:id="rId75"/>
    <p:sldId id="1611" r:id="rId76"/>
    <p:sldId id="1519" r:id="rId77"/>
    <p:sldId id="1569" r:id="rId78"/>
    <p:sldId id="1099" r:id="rId79"/>
    <p:sldId id="1503" r:id="rId80"/>
    <p:sldId id="1493" r:id="rId81"/>
    <p:sldId id="1607" r:id="rId82"/>
    <p:sldId id="1606" r:id="rId83"/>
    <p:sldId id="1604" r:id="rId84"/>
    <p:sldId id="1605" r:id="rId85"/>
    <p:sldId id="1547" r:id="rId86"/>
    <p:sldId id="1601" r:id="rId87"/>
    <p:sldId id="1602" r:id="rId88"/>
    <p:sldId id="1603" r:id="rId89"/>
    <p:sldId id="1598" r:id="rId90"/>
    <p:sldId id="1469" r:id="rId91"/>
    <p:sldId id="1474" r:id="rId92"/>
    <p:sldId id="1468" r:id="rId93"/>
    <p:sldId id="1471" r:id="rId94"/>
    <p:sldId id="1472" r:id="rId95"/>
    <p:sldId id="1473" r:id="rId96"/>
    <p:sldId id="1583" r:id="rId97"/>
    <p:sldId id="1582" r:id="rId98"/>
    <p:sldId id="1540" r:id="rId99"/>
    <p:sldId id="1541" r:id="rId100"/>
    <p:sldId id="1543" r:id="rId101"/>
    <p:sldId id="1533" r:id="rId102"/>
    <p:sldId id="1559" r:id="rId103"/>
    <p:sldId id="1515" r:id="rId104"/>
    <p:sldId id="1497" r:id="rId105"/>
    <p:sldId id="1502" r:id="rId106"/>
    <p:sldId id="1612" r:id="rId107"/>
    <p:sldId id="1529" r:id="rId108"/>
    <p:sldId id="1531" r:id="rId109"/>
    <p:sldId id="1570" r:id="rId110"/>
    <p:sldId id="1530" r:id="rId111"/>
    <p:sldId id="1627" r:id="rId112"/>
    <p:sldId id="1628" r:id="rId113"/>
    <p:sldId id="1581" r:id="rId114"/>
    <p:sldId id="1391" r:id="rId115"/>
    <p:sldId id="1387" r:id="rId116"/>
    <p:sldId id="1523" r:id="rId117"/>
    <p:sldId id="1116" r:id="rId118"/>
    <p:sldId id="1492" r:id="rId119"/>
    <p:sldId id="1123" r:id="rId120"/>
    <p:sldId id="1550" r:id="rId121"/>
    <p:sldId id="1551" r:id="rId122"/>
    <p:sldId id="1552" r:id="rId123"/>
    <p:sldId id="1553" r:id="rId124"/>
    <p:sldId id="1554" r:id="rId125"/>
    <p:sldId id="1555" r:id="rId126"/>
    <p:sldId id="1556" r:id="rId127"/>
    <p:sldId id="1557" r:id="rId128"/>
    <p:sldId id="1558" r:id="rId129"/>
    <p:sldId id="1617" r:id="rId130"/>
    <p:sldId id="1624" r:id="rId131"/>
    <p:sldId id="1625" r:id="rId132"/>
    <p:sldId id="1544" r:id="rId13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5FCED57-E737-41AC-A098-86B6383BC41F}">
          <p14:sldIdLst>
            <p14:sldId id="299"/>
            <p14:sldId id="1509"/>
            <p14:sldId id="1399"/>
            <p14:sldId id="1119"/>
            <p14:sldId id="1566"/>
            <p14:sldId id="1599"/>
            <p14:sldId id="1512"/>
            <p14:sldId id="1325"/>
            <p14:sldId id="1505"/>
            <p14:sldId id="1369"/>
            <p14:sldId id="1353"/>
            <p14:sldId id="1323"/>
            <p14:sldId id="1416"/>
            <p14:sldId id="1355"/>
            <p14:sldId id="1356"/>
            <p14:sldId id="1115"/>
            <p14:sldId id="1357"/>
            <p14:sldId id="1358"/>
            <p14:sldId id="1354"/>
            <p14:sldId id="1514"/>
            <p14:sldId id="1584"/>
            <p14:sldId id="570"/>
            <p14:sldId id="485"/>
            <p14:sldId id="1588"/>
            <p14:sldId id="1591"/>
            <p14:sldId id="1589"/>
            <p14:sldId id="1590"/>
            <p14:sldId id="1592"/>
            <p14:sldId id="1586"/>
            <p14:sldId id="608"/>
            <p14:sldId id="1593"/>
            <p14:sldId id="1585"/>
            <p14:sldId id="571"/>
            <p14:sldId id="1594"/>
            <p14:sldId id="1613"/>
            <p14:sldId id="1622"/>
            <p14:sldId id="1626"/>
            <p14:sldId id="1576"/>
            <p14:sldId id="1614"/>
            <p14:sldId id="1620"/>
            <p14:sldId id="1619"/>
            <p14:sldId id="1615"/>
            <p14:sldId id="1623"/>
            <p14:sldId id="1621"/>
            <p14:sldId id="1580"/>
            <p14:sldId id="1150"/>
            <p14:sldId id="1428"/>
            <p14:sldId id="1596"/>
            <p14:sldId id="1579"/>
            <p14:sldId id="1573"/>
            <p14:sldId id="1528"/>
            <p14:sldId id="1548"/>
            <p14:sldId id="1561"/>
            <p14:sldId id="1565"/>
            <p14:sldId id="1567"/>
            <p14:sldId id="1524"/>
            <p14:sldId id="1562"/>
            <p14:sldId id="1563"/>
            <p14:sldId id="1564"/>
            <p14:sldId id="1560"/>
            <p14:sldId id="1549"/>
            <p14:sldId id="1518"/>
            <p14:sldId id="1571"/>
            <p14:sldId id="1520"/>
            <p14:sldId id="1578"/>
            <p14:sldId id="1572"/>
            <p14:sldId id="1517"/>
            <p14:sldId id="1521"/>
            <p14:sldId id="1575"/>
            <p14:sldId id="1577"/>
            <p14:sldId id="1568"/>
            <p14:sldId id="1608"/>
            <p14:sldId id="1609"/>
            <p14:sldId id="1610"/>
            <p14:sldId id="1611"/>
            <p14:sldId id="1519"/>
            <p14:sldId id="1569"/>
            <p14:sldId id="1099"/>
            <p14:sldId id="1503"/>
            <p14:sldId id="1493"/>
            <p14:sldId id="1607"/>
            <p14:sldId id="1606"/>
            <p14:sldId id="1604"/>
            <p14:sldId id="1605"/>
            <p14:sldId id="1547"/>
            <p14:sldId id="1601"/>
            <p14:sldId id="1602"/>
            <p14:sldId id="1603"/>
            <p14:sldId id="1598"/>
            <p14:sldId id="1469"/>
            <p14:sldId id="1474"/>
            <p14:sldId id="1468"/>
            <p14:sldId id="1471"/>
            <p14:sldId id="1472"/>
            <p14:sldId id="1473"/>
            <p14:sldId id="1583"/>
            <p14:sldId id="1582"/>
            <p14:sldId id="1540"/>
            <p14:sldId id="1541"/>
            <p14:sldId id="1543"/>
            <p14:sldId id="1533"/>
            <p14:sldId id="1559"/>
            <p14:sldId id="1515"/>
            <p14:sldId id="1497"/>
            <p14:sldId id="1502"/>
            <p14:sldId id="1612"/>
            <p14:sldId id="1529"/>
            <p14:sldId id="1531"/>
            <p14:sldId id="1570"/>
            <p14:sldId id="1530"/>
            <p14:sldId id="1627"/>
            <p14:sldId id="1628"/>
          </p14:sldIdLst>
        </p14:section>
        <p14:section name="Раздел без заголовка" id="{B0E14E65-9400-426E-86CC-F6763F05F9DB}">
          <p14:sldIdLst>
            <p14:sldId id="1581"/>
            <p14:sldId id="1391"/>
            <p14:sldId id="1387"/>
            <p14:sldId id="1523"/>
            <p14:sldId id="1116"/>
            <p14:sldId id="1492"/>
            <p14:sldId id="1123"/>
            <p14:sldId id="1550"/>
            <p14:sldId id="1551"/>
            <p14:sldId id="1552"/>
            <p14:sldId id="1553"/>
            <p14:sldId id="1554"/>
            <p14:sldId id="1555"/>
            <p14:sldId id="1556"/>
            <p14:sldId id="1557"/>
            <p14:sldId id="1558"/>
            <p14:sldId id="1617"/>
            <p14:sldId id="1624"/>
            <p14:sldId id="1625"/>
            <p14:sldId id="154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0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1" autoAdjust="0"/>
    <p:restoredTop sz="81287" autoAdjust="0"/>
  </p:normalViewPr>
  <p:slideViewPr>
    <p:cSldViewPr snapToGrid="0">
      <p:cViewPr varScale="1">
        <p:scale>
          <a:sx n="89" d="100"/>
          <a:sy n="89" d="100"/>
        </p:scale>
        <p:origin x="10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64DF71F8-E171-4AE0-8A4B-C19DA80F03BA}" type="datetimeFigureOut">
              <a:rPr lang="ru-RU" smtClean="0"/>
              <a:pPr/>
              <a:t>05.08.2022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4CA8386A-0731-4A1B-9D1E-C1D8F6A502B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150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7616A-2E7F-4BCF-9B58-EEC1A0880A9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17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9C0E9-547B-4315-968D-86686D0C0AE4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55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9C0E9-547B-4315-968D-86686D0C0AE4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98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9C0E9-547B-4315-968D-86686D0C0AE4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42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9C0E9-547B-4315-968D-86686D0C0AE4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214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9C0E9-547B-4315-968D-86686D0C0AE4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42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9C0E9-547B-4315-968D-86686D0C0AE4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7616A-2E7F-4BCF-9B58-EEC1A0880A9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495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9C0E9-547B-4315-968D-86686D0C0AE4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31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9C0E9-547B-4315-968D-86686D0C0AE4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05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9C0E9-547B-4315-968D-86686D0C0AE4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26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7616A-2E7F-4BCF-9B58-EEC1A0880A9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625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7616A-2E7F-4BCF-9B58-EEC1A0880A9B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865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9C0E9-547B-4315-968D-86686D0C0AE4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73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7616A-2E7F-4BCF-9B58-EEC1A0880A9B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7900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7616A-2E7F-4BCF-9B58-EEC1A0880A9B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6087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7616A-2E7F-4BCF-9B58-EEC1A0880A9B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0865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7616A-2E7F-4BCF-9B58-EEC1A0880A9B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3273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7616A-2E7F-4BCF-9B58-EEC1A0880A9B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52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7616A-2E7F-4BCF-9B58-EEC1A0880A9B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03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7616A-2E7F-4BCF-9B58-EEC1A0880A9B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7010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7616A-2E7F-4BCF-9B58-EEC1A0880A9B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327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7616A-2E7F-4BCF-9B58-EEC1A0880A9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058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7616A-2E7F-4BCF-9B58-EEC1A0880A9B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520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7616A-2E7F-4BCF-9B58-EEC1A0880A9B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7789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66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2889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69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8303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70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6982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71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2291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72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8177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73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1091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74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38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75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352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7616A-2E7F-4BCF-9B58-EEC1A0880A9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793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82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6097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83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2456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84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6243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90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8277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91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5704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92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6329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93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6706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94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1538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95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6223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96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825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9C0E9-547B-4315-968D-86686D0C0AE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883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97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391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103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9950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108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3474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109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59007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110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7531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111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38284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8386A-0731-4A1B-9D1E-C1D8F6A502B5}" type="slidenum">
              <a:rPr lang="ru-RU" smtClean="0"/>
              <a:pPr/>
              <a:t>112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77590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9C0E9-547B-4315-968D-86686D0C0AE4}" type="slidenum">
              <a:rPr lang="ru-RU" smtClean="0">
                <a:solidFill>
                  <a:prstClr val="black"/>
                </a:solidFill>
              </a:rPr>
              <a:pPr/>
              <a:t>117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49345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9C0E9-547B-4315-968D-86686D0C0AE4}" type="slidenum">
              <a:rPr lang="ru-RU" smtClean="0">
                <a:solidFill>
                  <a:prstClr val="black"/>
                </a:solidFill>
              </a:rPr>
              <a:pPr/>
              <a:t>118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0819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9C0E9-547B-4315-968D-86686D0C0AE4}" type="slidenum">
              <a:rPr lang="ru-RU" smtClean="0">
                <a:solidFill>
                  <a:prstClr val="black"/>
                </a:solidFill>
              </a:rPr>
              <a:pPr/>
              <a:t>119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6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7616A-2E7F-4BCF-9B58-EEC1A0880A9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170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7616A-2E7F-4BCF-9B58-EEC1A0880A9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354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7616A-2E7F-4BCF-9B58-EEC1A0880A9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267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7616A-2E7F-4BCF-9B58-EEC1A0880A9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37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09DA4-EB10-452C-95D1-DA214958D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E03B68-B8F6-4DB5-8179-71C1C50CE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AF4885-A2C6-417B-83A7-223160C1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141D-76A2-402E-9F62-46E206BF2141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FF3A93-FC51-4944-90DE-669CAA3FB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50F71-370F-4205-941E-E33AF708F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F66E-75D0-4416-B94F-241067F4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7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15B89-F106-4FB8-B63C-DA4B6D339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ADCAAE-FDF7-4088-8A1D-CF555AA13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99E4C9-64E0-4584-860D-C8ACC6B5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141D-76A2-402E-9F62-46E206BF2141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7B2CD-FB4D-41AF-8579-CD6679103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EDBF61-9D75-4A11-8634-984E0E6E4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F66E-75D0-4416-B94F-241067F4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6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12E2FE2-B05D-49A7-815B-F13637DC6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52479E-EE87-4696-9FA1-C2F1BDF4E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2FBE04-3EBA-423F-B2CC-E596F4609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141D-76A2-402E-9F62-46E206BF2141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53CCC6-007C-4F9D-8728-E23927093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E6C83F-E96C-4562-BD6A-51B96ED48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F66E-75D0-4416-B94F-241067F4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3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9D1B5-7AD0-4DA3-8FAA-10B6B4B5B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D8B653-A308-4808-80DF-5E7780033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BDC632-C54B-4CA8-8CFD-324A887C4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141D-76A2-402E-9F62-46E206BF2141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A007EB-34FC-4345-8DD4-2F511B8D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D3499A-C30A-466B-BDAA-359F53F2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F66E-75D0-4416-B94F-241067F4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52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07148-6762-4508-B5E1-812FF2D17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4CB64B-E428-46A0-8268-25583D061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7FE250-C74E-45DA-A7BA-A1F893797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141D-76A2-402E-9F62-46E206BF2141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480936-3A25-4519-AFBD-231EEF7DD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2D86AE-AF80-4F42-981A-83DAD1DD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F66E-75D0-4416-B94F-241067F4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00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CC0D6-4B5B-4B72-B011-0A0A697D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C7723D-9902-4F49-A29A-B8B869E78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240401-B947-4099-B4F9-BE349C53C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96A2A1-73A1-45F6-9413-A1110513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141D-76A2-402E-9F62-46E206BF2141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34BC15-F620-4FD7-B615-96C0A7A62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5EB779-B57B-4547-A531-D4A4E53FD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F66E-75D0-4416-B94F-241067F4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98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D8D2B-0EB2-4445-8B5B-D7B4332FC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3D9449-0794-4643-B53E-72E8F2A52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C5812-DBC7-44F9-8320-EF47A8708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CD1D61-358F-4F0A-A5B6-7C6C2ED72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A6E3E0-FEF1-4272-AD35-59110103C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FCDCFA-4B50-4722-85D4-0B1BBA39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141D-76A2-402E-9F62-46E206BF2141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2B7FC1-450A-4E46-ABB8-92C90F44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505AA7-765F-4D3F-BF41-2D590F71E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F66E-75D0-4416-B94F-241067F4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69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C6F29-CAD0-425E-BEC6-AA32C5D21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249C18-2A83-4F94-9EC8-608AF153B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141D-76A2-402E-9F62-46E206BF2141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80070C-7DCE-459A-9EC8-47881FFDF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FA0128-723F-45EF-AEDA-3549C2C83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F66E-75D0-4416-B94F-241067F4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10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E971A76-A0B9-40BB-A287-51D31ADB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141D-76A2-402E-9F62-46E206BF2141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2708C8-80F9-4028-B41B-460B94E8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83FDFB-2E4B-4BBF-AE07-97F0E4DD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F66E-75D0-4416-B94F-241067F4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01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17FB9-E649-4B71-A3DC-69BD2D4F3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AF5FA5-99CF-4301-9D94-C1C7965C2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C7CD8E-4FEE-4B8A-B465-739E87589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1CF1E0-F0B3-49E9-8243-4DEC1C20C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141D-76A2-402E-9F62-46E206BF2141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8589FB-908A-4D31-9818-A49B7D41B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24AD16-F3B2-4F5D-BDB5-F7023A55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F66E-75D0-4416-B94F-241067F4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47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88182-F45A-42B2-89BD-92FFF5A5E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FF9FF6-5CFC-4925-B703-FAAC85158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04E1A1-5AD7-4C60-BA4A-F1369F09D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87A860-553A-4C71-84E4-881A4CED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141D-76A2-402E-9F62-46E206BF2141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70B50D-B36D-4CAD-BD30-F732559C2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1C243B-C337-41E8-8B97-8A80EDB26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F66E-75D0-4416-B94F-241067F4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68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4896A-DE2F-4EDD-92CA-A9BDAF266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DB27F7-1C9A-4ADE-A6AE-31E8BFFED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A56E8D-A253-436D-801B-D6F9A478C8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5141D-76A2-402E-9F62-46E206BF2141}" type="datetimeFigureOut">
              <a:rPr lang="ru-RU" smtClean="0"/>
              <a:pPr/>
              <a:t>05.08.2022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A1F0CD-F2DA-40B9-856E-55F716039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963060-3851-4EA5-A5E3-919A78B74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5F66E-75D0-4416-B94F-241067F4D9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83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et.garant.ru/#/document/70199586/entry/1000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ternet.garant.ru/#/document/403709734/entry/0" TargetMode="Externa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consultantplus://offline/ref=EC7DB16DA5FD1DABE1A90437C2E9397795ED60D5BE24BBDCC912D5BDDD6B6D367AAA74E156562BC97036D522BEEFAD497F0E91EB4D5F5B4Cp1I3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hyperlink" Target="https://regulation.gov.ru/projects/List/AdvancedSearch#npa=129680" TargetMode="Externa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unro.minjust.ru/NKOForeignAgent.asp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4FD67F398F046A53554194C94B7CDDF653B5AAACBD46B05A7670D784FC40FA26DFF81DE4E11A5430B38232447E4D0F049353A8ACI8DFH" TargetMode="Externa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zakupki.gov.ru/epz/main/public/document/view.html?searchString=&amp;sectionId=2027&amp;strictEqual=false" TargetMode="Externa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172972583?w=wall-172972583_584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8" y="89452"/>
            <a:ext cx="2272692" cy="18158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458784"/>
            <a:ext cx="64902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Государственное казенное учреждение «Центр закупок и бухгалтерского учета </a:t>
            </a:r>
          </a:p>
          <a:p>
            <a:r>
              <a:rPr lang="ru-RU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Курганской области</a:t>
            </a:r>
            <a:r>
              <a:rPr lang="ru-RU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0059" y="2184003"/>
            <a:ext cx="11931941" cy="3464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Актуальные вопросы осуществления закупок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соответствии с Федеральным законом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№ 44-ФЗ в 2022 году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D611-22E4-4E53-9253-81CB98248009}" type="slidenum">
              <a:rPr lang="ru-RU" smtClean="0"/>
              <a:t>1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9A5468D-C497-4588-9F59-9965762193CE}"/>
              </a:ext>
            </a:extLst>
          </p:cNvPr>
          <p:cNvSpPr/>
          <p:nvPr/>
        </p:nvSpPr>
        <p:spPr>
          <a:xfrm>
            <a:off x="138434" y="6280741"/>
            <a:ext cx="8472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Black" panose="020B0A04020102020204" pitchFamily="34" charset="0"/>
                <a:cs typeface="Arial" panose="020B0604020202020204" pitchFamily="34" charset="0"/>
              </a:rPr>
              <a:t>Усманов Никита Владимирович </a:t>
            </a:r>
            <a:endParaRPr lang="ru-RU" sz="2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888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D611-22E4-4E53-9253-81CB98248009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" y="1"/>
            <a:ext cx="12192000" cy="35655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Совершенствование процедур </a:t>
            </a:r>
            <a:endParaRPr lang="en-US" sz="36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определения поставщика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(подрядчика, исполнителя)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BD2B3E-675F-4280-B171-32ADB240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5526"/>
            <a:ext cx="12192000" cy="332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0990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Взыскание обеспечения заявки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FAFE1-8D7F-4AA0-8F6F-DD2D23A4250B}"/>
              </a:ext>
            </a:extLst>
          </p:cNvPr>
          <p:cNvSpPr txBox="1"/>
          <p:nvPr/>
        </p:nvSpPr>
        <p:spPr>
          <a:xfrm>
            <a:off x="320124" y="1026219"/>
            <a:ext cx="10954023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Если заявки готовились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одновременно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, участник закупки может взыскать удержанную сумму обеспечения, т.е. для удержания обеспечения необходима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систематичность отклонений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участника</a:t>
            </a:r>
          </a:p>
          <a:p>
            <a:pPr algn="just"/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600" i="1" dirty="0">
                <a:latin typeface="Arial" panose="020B0604020202020204" pitchFamily="34" charset="0"/>
                <a:cs typeface="Arial" panose="020B0604020202020204" pitchFamily="34" charset="0"/>
              </a:rPr>
              <a:t>«необходимо учитывать, характер допущенных нарушений, их аналогичность, которая несмотря на подачу </a:t>
            </a:r>
            <a:r>
              <a:rPr lang="ru-RU" sz="2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нескольких заявок </a:t>
            </a:r>
            <a:r>
              <a:rPr lang="ru-RU" sz="2600" i="1" dirty="0">
                <a:latin typeface="Arial" panose="020B0604020202020204" pitchFamily="34" charset="0"/>
                <a:cs typeface="Arial" panose="020B0604020202020204" pitchFamily="34" charset="0"/>
              </a:rPr>
              <a:t>может свидетельствовать о наличии </a:t>
            </a:r>
            <a:r>
              <a:rPr lang="ru-RU" sz="2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одного нарушения</a:t>
            </a:r>
            <a:r>
              <a:rPr lang="ru-RU" sz="2600" i="1" dirty="0">
                <a:latin typeface="Arial" panose="020B0604020202020204" pitchFamily="34" charset="0"/>
                <a:cs typeface="Arial" panose="020B0604020202020204" pitchFamily="34" charset="0"/>
              </a:rPr>
              <a:t>, а</a:t>
            </a:r>
          </a:p>
          <a:p>
            <a:pPr algn="just"/>
            <a:r>
              <a:rPr lang="ru-RU" sz="2600" i="1" dirty="0">
                <a:latin typeface="Arial" panose="020B0604020202020204" pitchFamily="34" charset="0"/>
                <a:cs typeface="Arial" panose="020B0604020202020204" pitchFamily="34" charset="0"/>
              </a:rPr>
              <a:t>также отсутствие у участника возможности восполнить</a:t>
            </a:r>
          </a:p>
          <a:p>
            <a:pPr algn="just"/>
            <a:r>
              <a:rPr lang="ru-RU" sz="2600" i="1" dirty="0">
                <a:latin typeface="Arial" panose="020B0604020202020204" pitchFamily="34" charset="0"/>
                <a:cs typeface="Arial" panose="020B0604020202020204" pitchFamily="34" charset="0"/>
              </a:rPr>
              <a:t>недостатки уже поданных заявок ввиду признания их одновременно несоответствующими требованиям.»</a:t>
            </a:r>
          </a:p>
          <a:p>
            <a:endParaRPr lang="ru-RU"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Верховного Суда РФ от 14.06.2022 </a:t>
            </a:r>
          </a:p>
          <a:p>
            <a:r>
              <a:rPr lang="ru-RU" sz="2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303-ЭС22-8443 по делу N А59-178/2021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7697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изменения Федерального закона от 05.04.2013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44-ФЗ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FAFE1-8D7F-4AA0-8F6F-DD2D23A4250B}"/>
              </a:ext>
            </a:extLst>
          </p:cNvPr>
          <p:cNvSpPr txBox="1"/>
          <p:nvPr/>
        </p:nvSpPr>
        <p:spPr>
          <a:xfrm>
            <a:off x="547097" y="883979"/>
            <a:ext cx="43742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 1 июля 2022 года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B2593F-0C5C-4428-92AA-A9AA6794D11E}"/>
              </a:ext>
            </a:extLst>
          </p:cNvPr>
          <p:cNvSpPr txBox="1"/>
          <p:nvPr/>
        </p:nvSpPr>
        <p:spPr>
          <a:xfrm>
            <a:off x="547097" y="1292794"/>
            <a:ext cx="1140431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Предусмотрена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 гаранта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 просрочку исполнения обязательств по независимой гарантии - неустойка в размере 0,1 процента денежной суммы, подлежащей уплате по независимой гарантии, за каждый день просрочки (пункт 3 части 2 статьи 45)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Скорректировано положение части 3 статьи 45, устанавливающей требования к содержанию независимой гарантии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D2FFD06-BF54-4A97-A295-4046F4A59AEE}"/>
              </a:ext>
            </a:extLst>
          </p:cNvPr>
          <p:cNvGraphicFramePr>
            <a:graphicFrameLocks noGrp="1"/>
          </p:cNvGraphicFramePr>
          <p:nvPr/>
        </p:nvGraphicFramePr>
        <p:xfrm>
          <a:off x="506002" y="4496169"/>
          <a:ext cx="1136321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2318">
                  <a:extLst>
                    <a:ext uri="{9D8B030D-6E8A-4147-A177-3AD203B41FA5}">
                      <a16:colId xmlns:a16="http://schemas.microsoft.com/office/drawing/2014/main" val="872774726"/>
                    </a:ext>
                  </a:extLst>
                </a:gridCol>
                <a:gridCol w="6260901">
                  <a:extLst>
                    <a:ext uri="{9D8B030D-6E8A-4147-A177-3AD203B41FA5}">
                      <a16:colId xmlns:a16="http://schemas.microsoft.com/office/drawing/2014/main" val="950922370"/>
                    </a:ext>
                  </a:extLst>
                </a:gridCol>
              </a:tblGrid>
              <a:tr h="35280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стало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810299"/>
                  </a:ext>
                </a:extLst>
              </a:tr>
              <a:tr h="1337297"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Право</a:t>
                      </a:r>
                      <a:r>
                        <a:rPr lang="ru-RU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i="0" u="none" strike="noStrike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заказчика</a:t>
                      </a:r>
                      <a:r>
                        <a:rPr lang="ru-RU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 бесспорное списание денежных средств со счета гаранта</a:t>
                      </a:r>
                      <a:endParaRPr lang="ru-RU" sz="2000" b="1" i="0" u="none" strike="sngStrik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Условие об обязанности гаранта </a:t>
                      </a:r>
                      <a:r>
                        <a:rPr lang="ru-RU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уплатить заказчику (бенефициару) денежную сумму по независимой гарантии </a:t>
                      </a:r>
                      <a:r>
                        <a:rPr lang="ru-RU" sz="2000" b="0" i="1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позднее десяти рабочих дней</a:t>
                      </a:r>
                      <a:r>
                        <a:rPr lang="ru-RU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со дня, следующего за днем получения гарантом требования заказчика (бенефициара)</a:t>
                      </a:r>
                      <a:endParaRPr lang="ru-RU" sz="2000" b="1" i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377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94783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" y="1653094"/>
            <a:ext cx="12192000" cy="48858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Описание объекта закупки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C09262-3744-475B-9E24-564552C7F36C}"/>
              </a:ext>
            </a:extLst>
          </p:cNvPr>
          <p:cNvSpPr/>
          <p:nvPr/>
        </p:nvSpPr>
        <p:spPr>
          <a:xfrm>
            <a:off x="1210916" y="72499"/>
            <a:ext cx="9770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Изменения законодательства о контрактной системе</a:t>
            </a:r>
          </a:p>
        </p:txBody>
      </p:sp>
    </p:spTree>
    <p:extLst>
      <p:ext uri="{BB962C8B-B14F-4D97-AF65-F5344CB8AC3E}">
        <p14:creationId xmlns:p14="http://schemas.microsoft.com/office/powerpoint/2010/main" val="132962167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853" y="84639"/>
            <a:ext cx="67009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 лотах медицинских изделий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9DB890-F7D8-4086-AD02-FD990A876874}"/>
              </a:ext>
            </a:extLst>
          </p:cNvPr>
          <p:cNvSpPr/>
          <p:nvPr/>
        </p:nvSpPr>
        <p:spPr>
          <a:xfrm>
            <a:off x="64716" y="733246"/>
            <a:ext cx="11760592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Постановление Правительства РФ от 19 апреля 2021 г. N 620 «О требовании к формированию лотов при осуществлении закупок медицинских изделий, являющихся объектом закупки для обеспечения государственных и муниципальных нужд»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не могут быть предметом одного контракта (одного лота) медицинские изделия различных видов в соответствии с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номенклатурной классификацией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медицинских изделий по видам, утвержденной Министерством здравоохранения Российской Федерации, при условии, что значение начальной (максимальной) цены контракта (цены лота) превышает: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600 тыс. рублей - для заказчиков, у которых объем денежных средств, направленных на закупку медицинских изделий в предшествующем году, составил менее 50 млн. рублей;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1 млн. рублей - для заказчиков, у которых объем денежных средств, направленных на закупку медицинских изделий в предшествующем году, составил от 50 млн. рублей до 100 млн. рублей;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1,5 млн. рублей - для заказчиков, у которых объем денежных средств, направленных на закупку медицинских изделий в предшествующем году, составил более 100 млн. рублей.</a:t>
            </a:r>
          </a:p>
          <a:p>
            <a:endParaRPr lang="ru-RU" sz="23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Постановлением Правительства РФ от 16 марта 2022 г. N 374 действие настоящего постановления приостановлено до 1 сентября 2022 г.</a:t>
            </a:r>
            <a:r>
              <a:rPr lang="ru-RU" sz="24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ru-RU" sz="23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03070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изменения Федерального закона от 05.04.2013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44-ФЗ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FAFE1-8D7F-4AA0-8F6F-DD2D23A4250B}"/>
              </a:ext>
            </a:extLst>
          </p:cNvPr>
          <p:cNvSpPr txBox="1"/>
          <p:nvPr/>
        </p:nvSpPr>
        <p:spPr>
          <a:xfrm>
            <a:off x="547097" y="883979"/>
            <a:ext cx="43742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 16 апреля 2022 года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4DDF1F-04E1-4D79-94AC-63F74E4A8131}"/>
              </a:ext>
            </a:extLst>
          </p:cNvPr>
          <p:cNvSpPr txBox="1"/>
          <p:nvPr/>
        </p:nvSpPr>
        <p:spPr>
          <a:xfrm>
            <a:off x="174661" y="1500028"/>
            <a:ext cx="1173308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требуется утверждение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соответствующими органами власти перечня объектов капитального строительства для заключения контракта, предметом которого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являются одновременно: 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- подготовка проектной документации и (или) выполнение инженерных изысканий; 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- выполнение работ по строительству, реконструкции и (или) капитальному ремонту объекта капитального строительства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Заказчики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до 1 января 2024 года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вправе заключать такие контракты на основании  </a:t>
            </a:r>
            <a:r>
              <a:rPr lang="ru-RU" sz="2400" kern="150" dirty="0">
                <a:effectLst/>
                <a:latin typeface="Arial" panose="020B0604020202020204" pitchFamily="34" charset="0"/>
                <a:ea typeface="Arial Unicode MS"/>
              </a:rPr>
              <a:t>части 56 статьи 112 Закона о контрактной системе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77945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изменения Федерального закона от 05.04.2013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44-ФЗ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FAFE1-8D7F-4AA0-8F6F-DD2D23A4250B}"/>
              </a:ext>
            </a:extLst>
          </p:cNvPr>
          <p:cNvSpPr txBox="1"/>
          <p:nvPr/>
        </p:nvSpPr>
        <p:spPr>
          <a:xfrm>
            <a:off x="547097" y="883979"/>
            <a:ext cx="43742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 16 апреля 2022 года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AD5098-52F7-4C57-8E45-A079C2EE914A}"/>
              </a:ext>
            </a:extLst>
          </p:cNvPr>
          <p:cNvSpPr txBox="1"/>
          <p:nvPr/>
        </p:nvSpPr>
        <p:spPr>
          <a:xfrm>
            <a:off x="547096" y="1345643"/>
            <a:ext cx="1132982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вправе заключить контракт, предметом которого наряду с выполнением работ по строительству, реконструкции и (или) капитальному ремонту объекта капитального строительства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может являться поставка оборудования.</a:t>
            </a:r>
          </a:p>
          <a:p>
            <a:r>
              <a:rPr lang="ru-RU" sz="2400" kern="150" dirty="0">
                <a:effectLst/>
                <a:latin typeface="Arial" panose="020B0604020202020204" pitchFamily="34" charset="0"/>
                <a:ea typeface="Arial Unicode MS"/>
              </a:rPr>
              <a:t>Заключение таких контрактов возможно </a:t>
            </a:r>
            <a:r>
              <a:rPr lang="ru-RU" sz="2400" b="1" kern="15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 Unicode MS"/>
              </a:rPr>
              <a:t>до 1 января 2024 года </a:t>
            </a:r>
            <a:r>
              <a:rPr lang="ru-RU" sz="2400" kern="150" dirty="0">
                <a:effectLst/>
                <a:latin typeface="Arial" panose="020B0604020202020204" pitchFamily="34" charset="0"/>
                <a:ea typeface="Arial Unicode MS"/>
              </a:rPr>
              <a:t>в случае, если </a:t>
            </a:r>
            <a:r>
              <a:rPr lang="ru-RU" sz="2400" b="1" kern="15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 Unicode MS"/>
              </a:rPr>
              <a:t>проектной документацией </a:t>
            </a:r>
            <a:r>
              <a:rPr lang="ru-RU" sz="2400" b="1" kern="150" dirty="0">
                <a:effectLst/>
                <a:latin typeface="Arial" panose="020B0604020202020204" pitchFamily="34" charset="0"/>
                <a:ea typeface="Arial Unicode MS"/>
              </a:rPr>
              <a:t>объекта капитального строительства предусмотрено</a:t>
            </a:r>
            <a:r>
              <a:rPr lang="ru-RU" sz="2400" kern="150" dirty="0">
                <a:effectLst/>
                <a:latin typeface="Arial" panose="020B0604020202020204" pitchFamily="34" charset="0"/>
                <a:ea typeface="Arial Unicode MS"/>
              </a:rPr>
              <a:t> </a:t>
            </a:r>
            <a:r>
              <a:rPr lang="ru-RU" sz="2400" b="1" kern="150" dirty="0">
                <a:effectLst/>
                <a:latin typeface="Arial" panose="020B0604020202020204" pitchFamily="34" charset="0"/>
                <a:ea typeface="Arial Unicode MS"/>
              </a:rPr>
              <a:t>оборудование, </a:t>
            </a:r>
            <a:r>
              <a:rPr lang="ru-RU" sz="2400" b="1" u="sng" kern="15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 Unicode MS"/>
              </a:rPr>
              <a:t>необходимое для обеспечения эксплуатации такого объекта</a:t>
            </a:r>
          </a:p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при осуществлении такой закупки в контракте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должны быть указаны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раздельно: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1) стоимость работ по строительству, реконструкции и (или) капитальному ремонту объекта капитального строительства;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2) стоимость оборудования, необходимого для обеспечения эксплуатации такого объекта капитального строительства.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296339981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изменения Федерального закона от 05.04.2013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44-ФЗ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FAFE1-8D7F-4AA0-8F6F-DD2D23A4250B}"/>
              </a:ext>
            </a:extLst>
          </p:cNvPr>
          <p:cNvSpPr txBox="1"/>
          <p:nvPr/>
        </p:nvSpPr>
        <p:spPr>
          <a:xfrm>
            <a:off x="320040" y="752890"/>
            <a:ext cx="43742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 1 января 2023 года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AD5098-52F7-4C57-8E45-A079C2EE914A}"/>
              </a:ext>
            </a:extLst>
          </p:cNvPr>
          <p:cNvSpPr txBox="1"/>
          <p:nvPr/>
        </p:nvSpPr>
        <p:spPr>
          <a:xfrm>
            <a:off x="388620" y="1291361"/>
            <a:ext cx="1180338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постановлением Правительства РФ от 08.07.2022 N 1224, утверждены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описания отдельных видов товаров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являющихся объектом закупки, при закупках которых предъявляются экологические требования: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1) изделия из бумаги бытового и санитарно-гигиенического назначения;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2) твердые поверхностные покрытия и элементы благоустройства;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3) мягкие покрытия;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4) контейнеры и урны для мусора;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5) удобрения органические,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почвогрунт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грунт.</a:t>
            </a:r>
          </a:p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 01.01.2023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 закупке данных товаров заказчикам необходимо указывать в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описании долю вторичного сырья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использованного при производстве товара (п.3 Особенностей)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вопросы: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каком размере эта доля указывается? это показатель или информационный?</a:t>
            </a:r>
          </a:p>
        </p:txBody>
      </p:sp>
    </p:spTree>
    <p:extLst>
      <p:ext uri="{BB962C8B-B14F-4D97-AF65-F5344CB8AC3E}">
        <p14:creationId xmlns:p14="http://schemas.microsoft.com/office/powerpoint/2010/main" val="240181873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647369"/>
            <a:ext cx="12192000" cy="48858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Требования к членам комиссии по осуществлению закупок</a:t>
            </a: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Федеральный закон от 11.06.2022 N 160-ФЗ</a:t>
            </a: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C09262-3744-475B-9E24-564552C7F36C}"/>
              </a:ext>
            </a:extLst>
          </p:cNvPr>
          <p:cNvSpPr/>
          <p:nvPr/>
        </p:nvSpPr>
        <p:spPr>
          <a:xfrm>
            <a:off x="1210916" y="72499"/>
            <a:ext cx="9770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Изменения законодательства о контрактной системе</a:t>
            </a:r>
          </a:p>
        </p:txBody>
      </p:sp>
    </p:spTree>
    <p:extLst>
      <p:ext uri="{BB962C8B-B14F-4D97-AF65-F5344CB8AC3E}">
        <p14:creationId xmlns:p14="http://schemas.microsoft.com/office/powerpoint/2010/main" val="361298655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Федеральный закон от 11.06.2022 N 160-ФЗ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B4CC95-8B1B-4EAB-9B87-3ECFF703C882}"/>
              </a:ext>
            </a:extLst>
          </p:cNvPr>
          <p:cNvSpPr txBox="1"/>
          <p:nvPr/>
        </p:nvSpPr>
        <p:spPr>
          <a:xfrm>
            <a:off x="94593" y="800068"/>
            <a:ext cx="1194671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Перечень лиц, которые не могут быть членами комиссии, скорректировали:</a:t>
            </a:r>
          </a:p>
          <a:p>
            <a:pPr algn="just"/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исключили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привлеченных экспертов по оценке соответствия участников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доптребованиям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добавили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сотрудников участников-физлиц.</a:t>
            </a:r>
          </a:p>
          <a:p>
            <a:pPr algn="just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Из перечня убрали упоминание о близких родственниках руководителя участника. При этом уточнили, что заинтересованность физлица устанавливают по критериям из 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 о противодействии коррупции. 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Это означает, что родственники руководителя участника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по-прежнему не смогут быть членами комиссии (расширение круга)</a:t>
            </a:r>
          </a:p>
        </p:txBody>
      </p:sp>
    </p:spTree>
    <p:extLst>
      <p:ext uri="{BB962C8B-B14F-4D97-AF65-F5344CB8AC3E}">
        <p14:creationId xmlns:p14="http://schemas.microsoft.com/office/powerpoint/2010/main" val="268950986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Федеральный закон от 11.06.2022 N 160-ФЗ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B4CC95-8B1B-4EAB-9B87-3ECFF703C882}"/>
              </a:ext>
            </a:extLst>
          </p:cNvPr>
          <p:cNvSpPr txBox="1"/>
          <p:nvPr/>
        </p:nvSpPr>
        <p:spPr>
          <a:xfrm>
            <a:off x="0" y="1489753"/>
            <a:ext cx="1192348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Конфликт интересов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-  ситуация, при которой личная заинтересованность (прямая или косвенная) лица, замещающего должность, замещение которой предусматривает обязанность принимать меры по предотвращению и урегулированию конфликта интересов, влияет или может повлиять на надлежащее, объективное и беспристрастное исполнение им должностных (служебных) обязанностей (осуществление полномочий).</a:t>
            </a:r>
          </a:p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10 Федерального закона от 25.12.2008 N 273-ФЗ  "О противодействии коррупции"</a:t>
            </a:r>
          </a:p>
          <a:p>
            <a:pPr algn="just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942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5725"/>
            <a:ext cx="1051922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Сокращение конкурентных способов (360-ФЗ с 01.01.22)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9DB890-F7D8-4086-AD02-FD990A876874}"/>
              </a:ext>
            </a:extLst>
          </p:cNvPr>
          <p:cNvSpPr/>
          <p:nvPr/>
        </p:nvSpPr>
        <p:spPr>
          <a:xfrm>
            <a:off x="0" y="690936"/>
            <a:ext cx="1211370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Статья 24. Определение поставщика (подрядчика, исполнителя)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2 вида закупок -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конкурентные способы определения поставщиков (подрядчиков, исполнителей), закупки у единственного поставщика (подрядчика, исполнителя).</a:t>
            </a:r>
          </a:p>
          <a:p>
            <a:pPr algn="just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открытые конкурентные способы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- информация о закупке сообщается заказчиком неограниченному кругу лиц путем размещения в ЕИС извещения о закупке;</a:t>
            </a:r>
          </a:p>
          <a:p>
            <a:pPr algn="just"/>
            <a:r>
              <a:rPr lang="ru-RU" sz="2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электронные процедуры</a:t>
            </a:r>
            <a:r>
              <a:rPr lang="ru-R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200" i="1" u="sng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конкурс, электронный аукцион, электронный запрос котировок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, закупка товара у единственного поставщика в соответствии с частью 12 статьи 93, считаются также </a:t>
            </a:r>
            <a:r>
              <a:rPr lang="ru-RU" sz="2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электронными процедурами</a:t>
            </a:r>
            <a:r>
              <a:rPr lang="ru-RU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(</a:t>
            </a:r>
            <a:r>
              <a:rPr lang="ru-RU" sz="2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закупки по п.4, п.5. ч.1 ст.93 через модуль Малых закупок </a:t>
            </a:r>
          </a:p>
          <a:p>
            <a:pPr algn="just"/>
            <a:r>
              <a:rPr lang="ru-RU" sz="22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электронные процедуры </a:t>
            </a:r>
            <a:r>
              <a:rPr lang="ru-RU" sz="2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терминологии 44-ФЗ</a:t>
            </a:r>
            <a:r>
              <a:rPr lang="ru-RU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2. Конкурентными способами являются: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конкурсы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(электронный конкурс, закрытый конкурс, закрытый электронный конкурс);</a:t>
            </a:r>
          </a:p>
          <a:p>
            <a:pPr algn="just"/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	2) </a:t>
            </a: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аукционы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(электронный аукцион, закрытый аукцион, закрытый электронный аукцион);</a:t>
            </a:r>
          </a:p>
          <a:p>
            <a:pPr algn="just"/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	3) </a:t>
            </a:r>
            <a:r>
              <a:rPr lang="ru-RU" sz="23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запрос котировок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258 из 10 тысяч извещений в КО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1319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Федеральный закон от 11.06.2022 N 160-ФЗ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B4CC95-8B1B-4EAB-9B87-3ECFF703C882}"/>
              </a:ext>
            </a:extLst>
          </p:cNvPr>
          <p:cNvSpPr txBox="1"/>
          <p:nvPr/>
        </p:nvSpPr>
        <p:spPr>
          <a:xfrm>
            <a:off x="129092" y="908840"/>
            <a:ext cx="11768865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 конфликте интересов должен сообщать, в частности,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член комиссии, контрактный управляющий или работник контрактной службы любого заказчика</a:t>
            </a: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(часть 7 статьи 38, часть 10 статьи 39)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Заказчикам необходимо самостоятельно регулировать вопрос наличия конфликта интересов у сотрудников, включаемых в состав комиссии по осуществлению закупок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случае выявления наличия конфликта интересов, члена комиссии следует заменить (часть 7 статьи 39)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02515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Федеральный закон от 11.06.2022 N 160-ФЗ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B4CC95-8B1B-4EAB-9B87-3ECFF703C882}"/>
              </a:ext>
            </a:extLst>
          </p:cNvPr>
          <p:cNvSpPr txBox="1"/>
          <p:nvPr/>
        </p:nvSpPr>
        <p:spPr>
          <a:xfrm>
            <a:off x="136223" y="822779"/>
            <a:ext cx="11768865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!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Заказчикам необходимо самостоятельно регулировать вопрос наличия конфликта интересов у сотрудников, включаемых в состав комиссии по осуществлению закупок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Например,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ввести декларации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в отношении контрактных управляющих, членов комиссий по закупкам по предоставлению данных об осуществлении/не осуществлении предпринимательской деятельности, месте работы близких родственников и др. (лиц, указанных в пункте 9 части 1 статьи 31 Закона № 44-ФЗ) =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в данном случае нарушений Федерального закона от 27.07.2006 N 152-ФЗ «О персональных данных»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будет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согласия третьих лиц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не требуется: 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(пункт 2 части 1 статьи 6, письмо Роскомнадзора 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вх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№  503 от 27.06.2018, ст. 13.3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273-ФЗ Закон о противодействии коррупции)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22568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Федеральный закон от 11.06.2022 N 160-ФЗ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B4CC95-8B1B-4EAB-9B87-3ECFF703C882}"/>
              </a:ext>
            </a:extLst>
          </p:cNvPr>
          <p:cNvSpPr txBox="1"/>
          <p:nvPr/>
        </p:nvSpPr>
        <p:spPr>
          <a:xfrm>
            <a:off x="136223" y="822779"/>
            <a:ext cx="117688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письмо Роскомнадзора 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.№  503 от 27.06.2018</a:t>
            </a:r>
          </a:p>
          <a:p>
            <a:pPr algn="just"/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6F9464-37B0-460F-A58F-D2A69A6D3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54" y="1731981"/>
            <a:ext cx="10187491" cy="492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8967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647369"/>
            <a:ext cx="12192000" cy="48858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Вопросы электронного актирования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(этапы контракта)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C09262-3744-475B-9E24-564552C7F36C}"/>
              </a:ext>
            </a:extLst>
          </p:cNvPr>
          <p:cNvSpPr/>
          <p:nvPr/>
        </p:nvSpPr>
        <p:spPr>
          <a:xfrm>
            <a:off x="1210916" y="72499"/>
            <a:ext cx="9770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Изменения законодательства о контрактной системе</a:t>
            </a:r>
          </a:p>
        </p:txBody>
      </p:sp>
    </p:spTree>
    <p:extLst>
      <p:ext uri="{BB962C8B-B14F-4D97-AF65-F5344CB8AC3E}">
        <p14:creationId xmlns:p14="http://schemas.microsoft.com/office/powerpoint/2010/main" val="83332864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3781"/>
            <a:ext cx="12040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Электронное  актирование (части 13-16 статьи 94 Закона № 44-ФЗ) 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B44F40-86B3-48CD-A638-BDF2EE0FD255}"/>
              </a:ext>
            </a:extLst>
          </p:cNvPr>
          <p:cNvSpPr/>
          <p:nvPr/>
        </p:nvSpPr>
        <p:spPr>
          <a:xfrm>
            <a:off x="-16777" y="664341"/>
            <a:ext cx="11721879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При исполнении контракта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электронных процедур (конкурентные способы, + закупка товара до 3 млн. у </a:t>
            </a:r>
            <a:r>
              <a:rPr lang="ru-RU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ед.пост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ч.12 ст.93 (электронный магазин),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 необходимо формировать и подписывать документ о приемке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электронной форме в ЕИС 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13 статьи 94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поставщик (подрядчик, исполнитель) в срок, </a:t>
            </a:r>
            <a:r>
              <a:rPr lang="ru-RU" sz="2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установленный в контракте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формирует,  с использованием ЕИС, подписывает ЭП, и размещает в ЕИС,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документ о приемке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 должен содержать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ИКЗ, наименование, место нахождения заказчика, наименование объекта закупки, место поставки, выполнения, оказания ТРУ;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наименование ТРУ;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наименование страны происхождения поставленного товара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ОКСМ?)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(в том числе в случае выполнения работ, оказания услуг);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информацию о количестве/объеме ТРУ;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	стоимость исполненных обязательств;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иная информация, установленная Правительством Российской Федерации (единые формы документов);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89181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1525"/>
            <a:ext cx="12040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Электронное  актирование (части 13-16 статьи 94 Закона № 44-ФЗ) 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B44F40-86B3-48CD-A638-BDF2EE0FD255}"/>
              </a:ext>
            </a:extLst>
          </p:cNvPr>
          <p:cNvSpPr/>
          <p:nvPr/>
        </p:nvSpPr>
        <p:spPr>
          <a:xfrm>
            <a:off x="-16777" y="749799"/>
            <a:ext cx="11721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	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EF54F2-2F90-487A-8927-22E3A8BDF23A}"/>
              </a:ext>
            </a:extLst>
          </p:cNvPr>
          <p:cNvSpPr/>
          <p:nvPr/>
        </p:nvSpPr>
        <p:spPr>
          <a:xfrm>
            <a:off x="-16777" y="669187"/>
            <a:ext cx="120410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Срок приемки </a:t>
            </a: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не более 20 рабочих дней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?</a:t>
            </a:r>
          </a:p>
          <a:p>
            <a:pPr algn="just"/>
            <a:r>
              <a:rPr lang="ru-RU" dirty="0">
                <a:latin typeface="Arial" panose="020B0604020202020204" pitchFamily="34" charset="0"/>
              </a:rPr>
              <a:t>	4) в срок,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установленный контрактом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но не позднее 20 рабочих дней (фактически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 4 недели)</a:t>
            </a:r>
            <a:r>
              <a:rPr lang="ru-RU" dirty="0">
                <a:latin typeface="Arial" panose="020B0604020202020204" pitchFamily="34" charset="0"/>
              </a:rPr>
              <a:t> следующих 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</a:rPr>
              <a:t>за днем поступления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документа о приемке заказчик </a:t>
            </a:r>
            <a:r>
              <a:rPr lang="ru-RU" dirty="0">
                <a:latin typeface="Arial" panose="020B0604020202020204" pitchFamily="34" charset="0"/>
              </a:rPr>
              <a:t>осуществляет одно из следующих действий:</a:t>
            </a:r>
            <a:endParaRPr lang="ru-RU" dirty="0">
              <a:latin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/>
            <a:r>
              <a:rPr lang="ru-RU" dirty="0">
                <a:latin typeface="Arial" panose="020B0604020202020204" pitchFamily="34" charset="0"/>
              </a:rPr>
              <a:t>	а) подписывает ЭП и размещает в ЕИС, имеющего право действовать от имени заказчика, и размещает в единой информационной системе документ о приемке;</a:t>
            </a:r>
          </a:p>
          <a:p>
            <a:pPr algn="just"/>
            <a:r>
              <a:rPr lang="ru-RU" dirty="0">
                <a:latin typeface="Arial" panose="020B0604020202020204" pitchFamily="34" charset="0"/>
              </a:rPr>
              <a:t>	б)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формирует и размещает в ЕИС мотивированный отказ</a:t>
            </a:r>
            <a:r>
              <a:rPr lang="ru-RU" dirty="0">
                <a:latin typeface="Arial" panose="020B0604020202020204" pitchFamily="34" charset="0"/>
              </a:rPr>
              <a:t> от подписания документа о приемке с указанием причин такого отказа;</a:t>
            </a:r>
          </a:p>
          <a:p>
            <a:pPr algn="just"/>
            <a:r>
              <a:rPr lang="ru-RU" dirty="0">
                <a:latin typeface="Arial" panose="020B0604020202020204" pitchFamily="34" charset="0"/>
              </a:rPr>
              <a:t>	Аналогичный порядок установлен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в случае создания приемочной комиссии. </a:t>
            </a:r>
            <a:endParaRPr lang="ru-RU" dirty="0">
              <a:latin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</a:rPr>
              <a:t>	 Законом о контрактной системе (в настоящее время не регулируются вопросы, связанные с документальным оформлением приемки и оплаты товаров, работ, услуг (письмо Минфина России от 02 ноября 2020 года № 24-03-08/95234), в части 13.1 статьи «34. Контракт» требований к сроку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приемки не установлено</a:t>
            </a:r>
            <a:r>
              <a:rPr lang="ru-RU" dirty="0"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ru-RU" dirty="0">
                <a:latin typeface="Arial" panose="020B0604020202020204" pitchFamily="34" charset="0"/>
              </a:rPr>
              <a:t>	Таким образом, законодатель установил предельный срок приемки путем установления требований к срокам её оформления посредством ЕИС.</a:t>
            </a:r>
          </a:p>
          <a:p>
            <a:pPr algn="just"/>
            <a:endParaRPr lang="ru-RU" dirty="0">
              <a:latin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</a:rPr>
              <a:t>	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контракте должен  быть указан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 приемки ТРУ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совокупности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превышающий 20 рабочих дней со дня следующего за датой поступления документа о приемке????</a:t>
            </a:r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5D1C5A-1B58-4FAD-B4C0-93C9389A51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" y="2908362"/>
            <a:ext cx="901998" cy="7890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1F4EFBC-9ABA-4E49-847F-0DD2E464F0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" y="5447198"/>
            <a:ext cx="956344" cy="58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2860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1525"/>
            <a:ext cx="12040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Электронное  актирование (части 13-16 статьи 94 Закона № 44-ФЗ) 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B44F40-86B3-48CD-A638-BDF2EE0FD255}"/>
              </a:ext>
            </a:extLst>
          </p:cNvPr>
          <p:cNvSpPr/>
          <p:nvPr/>
        </p:nvSpPr>
        <p:spPr>
          <a:xfrm>
            <a:off x="-16777" y="749799"/>
            <a:ext cx="11721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	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EF54F2-2F90-487A-8927-22E3A8BDF23A}"/>
              </a:ext>
            </a:extLst>
          </p:cNvPr>
          <p:cNvSpPr/>
          <p:nvPr/>
        </p:nvSpPr>
        <p:spPr>
          <a:xfrm>
            <a:off x="-16777" y="669187"/>
            <a:ext cx="120410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письмо Минфина России от 14 марта 2022 года № 24-06-07/18512: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(срок оформления приемки и </a:t>
            </a:r>
            <a:r>
              <a:rPr lang="ru-RU" sz="2400" b="1">
                <a:solidFill>
                  <a:srgbClr val="002060"/>
                </a:solidFill>
                <a:latin typeface="Arial" panose="020B0604020202020204" pitchFamily="34" charset="0"/>
              </a:rPr>
              <a:t>срок приемки, проверки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, экспертизы -  разные вещи, 94 статьёй регулируются «сроки оформления приемки»)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</a:rPr>
              <a:t>	положения части 13 статьи 94 Закона о контрактной системе регулируют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порядок оформления результатов </a:t>
            </a:r>
            <a:r>
              <a:rPr lang="ru-RU" sz="2400" dirty="0">
                <a:latin typeface="Arial" panose="020B0604020202020204" pitchFamily="34" charset="0"/>
              </a:rPr>
              <a:t>приемки, при этом требований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к срокам и порядку осуществления процедуры приемки </a:t>
            </a:r>
            <a:r>
              <a:rPr lang="ru-RU" sz="2400" dirty="0">
                <a:latin typeface="Arial" panose="020B0604020202020204" pitchFamily="34" charset="0"/>
              </a:rPr>
              <a:t>результатов исполнения контракта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не устанавливают</a:t>
            </a:r>
            <a:r>
              <a:rPr lang="ru-RU" sz="2400" dirty="0"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Таким образом</a:t>
            </a:r>
            <a:r>
              <a:rPr lang="ru-RU" sz="2400" dirty="0">
                <a:latin typeface="Arial" panose="020B0604020202020204" pitchFamily="34" charset="0"/>
              </a:rPr>
              <a:t>, заказчик в проекте контракта вправе предусмотреть: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</a:rPr>
              <a:t>	</a:t>
            </a:r>
            <a:r>
              <a:rPr lang="ru-RU" sz="2400" b="1" dirty="0">
                <a:latin typeface="Arial" panose="020B0604020202020204" pitchFamily="34" charset="0"/>
              </a:rPr>
              <a:t>отдельный срок</a:t>
            </a:r>
            <a:r>
              <a:rPr lang="ru-RU" sz="2400" dirty="0">
                <a:latin typeface="Arial" panose="020B0604020202020204" pitchFamily="34" charset="0"/>
              </a:rPr>
              <a:t> для оформления результатов проведенной заказчиком приемки; 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</a:rPr>
              <a:t>	включить условие, согласно которому оформление результатов приемки осуществляется в срок, предусмотренный для осуществления приемки поставленного товара, выполненной работы (ее результатов) или оказанной услуги в части соответствия их количества, комплектности, объема требованиям, установленным контрактом (не более 20 рабочих дней) = «объединить сроки»</a:t>
            </a:r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65854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740230"/>
            <a:ext cx="10972800" cy="957942"/>
          </a:xfrm>
        </p:spPr>
        <p:txBody>
          <a:bodyPr>
            <a:noAutofit/>
          </a:bodyPr>
          <a:lstStyle/>
          <a:p>
            <a:pPr algn="ctr"/>
            <a:b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6000" dirty="0"/>
            </a:br>
            <a:endParaRPr lang="ru-RU" sz="4267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62140" y="919784"/>
            <a:ext cx="11658624" cy="569443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7030A0"/>
                </a:solidFill>
              </a:rPr>
              <a:t>	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понятие «этап контракта»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8.4) отдельный этап исполнения контракта - часть обязательства поставщика (подрядчика, исполнителя), в отношении которого контрактом установлена обязанность заказчика </a:t>
            </a:r>
            <a:r>
              <a:rPr lang="ru-RU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приемку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оформлением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в соответствии с настоящим Федеральным законом документа о приемке) </a:t>
            </a:r>
            <a:r>
              <a:rPr lang="ru-RU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оплату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поставленного товара, выполненной работы, оказанной услуги.</a:t>
            </a:r>
          </a:p>
          <a:p>
            <a:pPr marL="0" indent="0" algn="just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42. Извещение</a:t>
            </a:r>
          </a:p>
          <a:p>
            <a:pPr marL="0" indent="0" algn="just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	Этапы контракта указываются в извещении (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области в экранной форме извещение в ЕИС).</a:t>
            </a:r>
          </a:p>
          <a:p>
            <a:pPr marL="0" indent="0" algn="just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104. Реестр контрактов</a:t>
            </a:r>
          </a:p>
          <a:p>
            <a:pPr marL="0" indent="0" algn="just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	2. В реестр контрактов включаются следующие документы и информация: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10) информация об исполнении контракта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(отдельного этапа исполнения контракта)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 том числе информация о стоимости исполненных обязательств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 оплате контракта, отдельного этапа исполнения контракта)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69" y="95250"/>
            <a:ext cx="1174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понятия (пункт 8.4 статьи 3 «ЭТАП КОНТРАКТА»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041011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740230"/>
            <a:ext cx="10972800" cy="957942"/>
          </a:xfrm>
        </p:spPr>
        <p:txBody>
          <a:bodyPr>
            <a:noAutofit/>
          </a:bodyPr>
          <a:lstStyle/>
          <a:p>
            <a:pPr algn="ctr"/>
            <a:b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6000" dirty="0"/>
            </a:br>
            <a:endParaRPr lang="ru-RU" sz="4267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0701" y="794922"/>
            <a:ext cx="11871092" cy="583326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понятие «этап контракта»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графика выполнения работ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госконтракту не значит, что установлены этапы -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АС Волго-Вятского округа от 21.02.2020 по делу N А43-49474/2018 (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нет обязательной оплаты, срока сдачи работ по этапу в контракте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В силу пункта 1 статьи 711 Гражданского кодекса Российской Федерации, 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договором подряда не предусмотрена предварительная оплата выполненной работы или отдельных ее этапов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заказчик обязан уплатить подрядчику обусловленную 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цену 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окончательной сдачи результатов работы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условии, что работа выполнена надлежащим образом и в согласованный срок, либо с согласия заказчика досрочно.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согласно позиции, изложенной в пункте 18 Информационного письма Президиума Высшего Арбитражного Суда Российской Федерации от 24 января 2000 года № 51 «Обзор практики разрешения споров по договору строительного подряда», по договору строительного подряда, в котором этапы работ не выделялись, 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акты по форме КС-2 подтверждают лишь выполнение промежуточных работ для проведения расчетов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и не являются принятием 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результата работ заказчиком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04775"/>
            <a:ext cx="12196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понятия (пункт 8.4 статьи 3 «ЭТАП КОНТРАКТА»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215797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740230"/>
            <a:ext cx="10972800" cy="957942"/>
          </a:xfrm>
        </p:spPr>
        <p:txBody>
          <a:bodyPr>
            <a:noAutofit/>
          </a:bodyPr>
          <a:lstStyle/>
          <a:p>
            <a:pPr algn="ctr"/>
            <a:b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6000" dirty="0"/>
            </a:br>
            <a:endParaRPr lang="ru-RU" sz="4267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0701" y="668802"/>
            <a:ext cx="11578327" cy="583326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этап и частичная приемка</a:t>
            </a:r>
            <a:endParaRPr lang="ru-RU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Казначейства от 08.02.2022 № 14-00-05/2543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возможно формирование и подписание в единой информационной системе в сфере закупок (далее – ЕИС в сфере закупок) 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нескольких документов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 приемке в рамках одного этапа исполнения контракта;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технические ограничения по формированию в ЕИС в сфере закупок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нескольких документов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 приемке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одного этапа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а также размещение сведений об исполнении контракта в реестре контрактов, заключенных заказчиками в ЕИС в сфере закупок, 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отсутствуют.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u="sng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u="sng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04775"/>
            <a:ext cx="12196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понятия (пункт 8.4 статьи 3 «ЭТАП КОНТРАКТА»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2913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0498"/>
            <a:ext cx="11906250" cy="38988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Статья 50. Проведение электронного запроса котировок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556" y="355439"/>
            <a:ext cx="11573137" cy="55961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запроса котировок в электронной форме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1.Стандартный НМЦК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b="1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ru-RU" sz="2400" b="1" strike="sngStrik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т.р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 млн.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20% от СГОЗ или 100 млн. при СГОЗ за прошлый год менее 500 млн. рублей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Специальный, «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безлимит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по особым основаниям.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Извещение -  срок подачи заявок на участие в ЗКЭФ должен составлять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не менее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рабочих дней;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Рассмотрение заявок – не позднее 2 рабочих дней, со дня, следующего за датой окончания срока подачи заявок;</a:t>
            </a: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Отмена  и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ЭЗК </a:t>
            </a:r>
            <a:r>
              <a:rPr lang="ru-RU" sz="2400" b="1" i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рабочий день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даты окончания подачи заявок;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Заказчик формирует и направляет проект контракта победителю в </a:t>
            </a:r>
            <a:r>
              <a:rPr lang="ru-RU" sz="2400" b="1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!!!течение 3-х часов!!!.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1 рабочего дня следующего за днем размещения в ЕИС протокола подведения итогов (ФЗ – 104).</a:t>
            </a:r>
            <a:r>
              <a:rPr lang="ru-RU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Т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Протокола разногласий нет.</a:t>
            </a:r>
          </a:p>
        </p:txBody>
      </p:sp>
    </p:spTree>
    <p:extLst>
      <p:ext uri="{BB962C8B-B14F-4D97-AF65-F5344CB8AC3E}">
        <p14:creationId xmlns:p14="http://schemas.microsoft.com/office/powerpoint/2010/main" val="411295389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647369"/>
            <a:ext cx="12192000" cy="48858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Административная практика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C09262-3744-475B-9E24-564552C7F36C}"/>
              </a:ext>
            </a:extLst>
          </p:cNvPr>
          <p:cNvSpPr/>
          <p:nvPr/>
        </p:nvSpPr>
        <p:spPr>
          <a:xfrm>
            <a:off x="1210916" y="72499"/>
            <a:ext cx="9770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Изменения законодательства о контрактной системе</a:t>
            </a:r>
          </a:p>
        </p:txBody>
      </p:sp>
    </p:spTree>
    <p:extLst>
      <p:ext uri="{BB962C8B-B14F-4D97-AF65-F5344CB8AC3E}">
        <p14:creationId xmlns:p14="http://schemas.microsoft.com/office/powerpoint/2010/main" val="339972793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Применение КТРУ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FAFE1-8D7F-4AA0-8F6F-DD2D23A4250B}"/>
              </a:ext>
            </a:extLst>
          </p:cNvPr>
          <p:cNvSpPr txBox="1"/>
          <p:nvPr/>
        </p:nvSpPr>
        <p:spPr>
          <a:xfrm>
            <a:off x="320124" y="1026219"/>
            <a:ext cx="1095402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силу п. 4 Правил использования КТРУ, заказчики обязаны при осуществлении закупки использовать информацию, включенную в соответствующую позицию:</a:t>
            </a: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а) наименование товара, работы, услуги;</a:t>
            </a: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б) единицы измерения количества товара, объема выполняемой работы, оказываемой услуги (при наличии);</a:t>
            </a: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в) </a:t>
            </a:r>
            <a:r>
              <a:rPr lang="ru-RU" sz="2800" u="sng" dirty="0">
                <a:latin typeface="Arial" panose="020B0604020202020204" pitchFamily="34" charset="0"/>
                <a:cs typeface="Arial" panose="020B0604020202020204" pitchFamily="34" charset="0"/>
              </a:rPr>
              <a:t>описание товара, работы, услуги (при наличии такого описания в позиции)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Заказчики вправе указать дополнительные характеристики (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исключением случаев применения ПП 878 и ПП 616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), при условии обоснования применения таких характеристик (п. 5 Правил использования КТРУ)</a:t>
            </a:r>
          </a:p>
        </p:txBody>
      </p:sp>
    </p:spTree>
    <p:extLst>
      <p:ext uri="{BB962C8B-B14F-4D97-AF65-F5344CB8AC3E}">
        <p14:creationId xmlns:p14="http://schemas.microsoft.com/office/powerpoint/2010/main" val="74733144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Применение КТРУ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FAFE1-8D7F-4AA0-8F6F-DD2D23A4250B}"/>
              </a:ext>
            </a:extLst>
          </p:cNvPr>
          <p:cNvSpPr txBox="1"/>
          <p:nvPr/>
        </p:nvSpPr>
        <p:spPr>
          <a:xfrm>
            <a:off x="198204" y="1046539"/>
            <a:ext cx="1095402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силу п. 7 Правил в случае, если в КТРУ отсутствует соответствующая позиция, заказчик осуществляет описание объекта закупки в соответствии со статьей 33</a:t>
            </a: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Однако, в случае если в КТРУ имеется позиция, соответствующая потребности заказчика, но не содержащая характеристик товара, заказчик также осуществляет описание объекта закупки в соответствии со статьей 33</a:t>
            </a: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Применение, при этом, положений ПП 878 и ПП 616 не нарушит п. 5 Правил, поскольку в данном случае, характеристики будут являться описанием объекта закупки, а не дополнительными характеристиками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Курганского УФАС России № 05-02/359-2021 от 29.12.2021 г.) 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21143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Применение КТРУ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FAFE1-8D7F-4AA0-8F6F-DD2D23A4250B}"/>
              </a:ext>
            </a:extLst>
          </p:cNvPr>
          <p:cNvSpPr txBox="1"/>
          <p:nvPr/>
        </p:nvSpPr>
        <p:spPr>
          <a:xfrm>
            <a:off x="198204" y="1046539"/>
            <a:ext cx="1095402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Следует отметить также позицию, отраженную в 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Решении Курганского УФАС России № 05-02/34-2022 от 14.04.2022 г.,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согласно которой, в случае, если характеристики товара в позиции КТРУ не отвечают потребностям заказчика, можно считать, что в отношении требуемого товара в КТРУ отсутствует соответствующая позиция.</a:t>
            </a:r>
          </a:p>
          <a:p>
            <a:pPr algn="just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Несоответствие характеристик товара из КТРУ потребностям заказчика в данном случае необходимо будет обосновать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84972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Дополнительные требования к участникам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FAFE1-8D7F-4AA0-8F6F-DD2D23A4250B}"/>
              </a:ext>
            </a:extLst>
          </p:cNvPr>
          <p:cNvSpPr txBox="1"/>
          <p:nvPr/>
        </p:nvSpPr>
        <p:spPr>
          <a:xfrm>
            <a:off x="198204" y="1046539"/>
            <a:ext cx="1095402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Решению Курганского УФАС России № 05-02/67-2022 от 15.06.2022 г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при закупке работ по ремонту мостов, следует устанавливать дополнительные требования в отношении автомобильных дорог, поскольку мост является частью автомобильной дороги.</a:t>
            </a:r>
          </a:p>
          <a:p>
            <a:pPr algn="just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Аналогичную позицию ранее занимало ФАС России в 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Решении от 01.03.2022 по делу N 28/06/105-419/2022 </a:t>
            </a:r>
          </a:p>
        </p:txBody>
      </p:sp>
    </p:spTree>
    <p:extLst>
      <p:ext uri="{BB962C8B-B14F-4D97-AF65-F5344CB8AC3E}">
        <p14:creationId xmlns:p14="http://schemas.microsoft.com/office/powerpoint/2010/main" val="112716279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Дополнительные требования к участникам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FAFE1-8D7F-4AA0-8F6F-DD2D23A4250B}"/>
              </a:ext>
            </a:extLst>
          </p:cNvPr>
          <p:cNvSpPr txBox="1"/>
          <p:nvPr/>
        </p:nvSpPr>
        <p:spPr>
          <a:xfrm>
            <a:off x="198204" y="1046539"/>
            <a:ext cx="1095402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Решении Курганского УФАС России № 05-02/96-2022 от 15.07.2022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об отсутствии необходимости устанавливать дополнительные требования при установке автопавильонов.</a:t>
            </a: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Так, антимонопольным органом отмечено 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«в рамках рассматриваемой закупки не предполагается проведение работ по строительству некапитального строения, сооружения (строений, сооружений), благоустройству территории, поскольку в соответствии с техническим заданием участник аукциона, признанный победителем, с которым будет заключен контракт должен будет установить автопавильоны в указанных местах»,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т.е. требовалось выполнить исключительно работы по установке автопавильонов, не требующие специального опыта</a:t>
            </a:r>
          </a:p>
        </p:txBody>
      </p:sp>
    </p:spTree>
    <p:extLst>
      <p:ext uri="{BB962C8B-B14F-4D97-AF65-F5344CB8AC3E}">
        <p14:creationId xmlns:p14="http://schemas.microsoft.com/office/powerpoint/2010/main" val="32728545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Лицензионные требования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FAFE1-8D7F-4AA0-8F6F-DD2D23A4250B}"/>
              </a:ext>
            </a:extLst>
          </p:cNvPr>
          <p:cNvSpPr txBox="1"/>
          <p:nvPr/>
        </p:nvSpPr>
        <p:spPr>
          <a:xfrm>
            <a:off x="198204" y="1046539"/>
            <a:ext cx="1095402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Следует отметить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Курганского УФАС России № 05-02/100-2022 от 14.07.2022 г.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согласно которому 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«при разработке проектной документации на системы противопожарной защиты на эксплуатируемых объектах защиты необходимость участия в саморегулируемых организациях в области архитектурно-строительного проектирования действующим законодательством Российской Федерации не предусмотрена.</a:t>
            </a:r>
          </a:p>
          <a:p>
            <a:pPr algn="just"/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Кроме того, Комиссия отмечает, что аналогичная позиция по вышеизложенному вопросу содержится в письме Министерства Российской Федерации по делам гражданской обороны, чрезвычайным ситуациям и ликвидации последствий стихийных бедствий № 19-2-4-1616 от 19.04.2019 г.»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32535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Ограничение количества участников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FAFE1-8D7F-4AA0-8F6F-DD2D23A4250B}"/>
              </a:ext>
            </a:extLst>
          </p:cNvPr>
          <p:cNvSpPr txBox="1"/>
          <p:nvPr/>
        </p:nvSpPr>
        <p:spPr>
          <a:xfrm>
            <a:off x="198204" y="1046539"/>
            <a:ext cx="1153134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Антимонопольный орган неоднократно указывал не недопустимость формирования описания объекта закупки под одного производителя.</a:t>
            </a:r>
          </a:p>
          <a:p>
            <a:pPr algn="just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При этом, в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Решении № 05-02/100-2022 от 14.07.2022 г.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Курганское УФАС России делает вывод на основании 3 коммерческих предложений и 2 заявок участника закупки</a:t>
            </a:r>
          </a:p>
        </p:txBody>
      </p:sp>
    </p:spTree>
    <p:extLst>
      <p:ext uri="{BB962C8B-B14F-4D97-AF65-F5344CB8AC3E}">
        <p14:creationId xmlns:p14="http://schemas.microsoft.com/office/powerpoint/2010/main" val="258544096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Ограничение количества участников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FAFE1-8D7F-4AA0-8F6F-DD2D23A4250B}"/>
              </a:ext>
            </a:extLst>
          </p:cNvPr>
          <p:cNvSpPr txBox="1"/>
          <p:nvPr/>
        </p:nvSpPr>
        <p:spPr>
          <a:xfrm>
            <a:off x="198204" y="1046539"/>
            <a:ext cx="1095402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«Данный вывод Комиссии основан на том, что в коммерческих предложениях трех различных хозяйствующих субъектов, а также в заявках двух участников рассматриваемого аукциона в электронной форме указана идентичная информация о производителе и модели больничной кровати, которая планируется к закупке в рамках электронного аукциона.</a:t>
            </a:r>
          </a:p>
          <a:p>
            <a:pPr algn="just"/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Вместе с тем, Комиссия Курганского УФАС России отмечает, что представителем Заказчика, ни в письменных пояснениях, ни в ходе заседания Комиссии, не представлено доказательств о наличии как минимум двух производителей, удовлетворяющих требованиям извещения об осуществлении закупки.»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Курганского УФАС России № 05-02/100-2022 от 14.07.2022 г.</a:t>
            </a:r>
            <a:endParaRPr lang="ru-R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27006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647369"/>
            <a:ext cx="12192000" cy="48858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Планируемые изменения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C09262-3744-475B-9E24-564552C7F36C}"/>
              </a:ext>
            </a:extLst>
          </p:cNvPr>
          <p:cNvSpPr/>
          <p:nvPr/>
        </p:nvSpPr>
        <p:spPr>
          <a:xfrm>
            <a:off x="1210916" y="72499"/>
            <a:ext cx="9770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Изменения законодательства о контрактной системе</a:t>
            </a:r>
          </a:p>
        </p:txBody>
      </p:sp>
    </p:spTree>
    <p:extLst>
      <p:ext uri="{BB962C8B-B14F-4D97-AF65-F5344CB8AC3E}">
        <p14:creationId xmlns:p14="http://schemas.microsoft.com/office/powerpoint/2010/main" val="3672409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5725"/>
            <a:ext cx="10410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Сроки проведения процедур определения поставщика </a:t>
            </a:r>
            <a:r>
              <a:rPr lang="ru-RU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</a:t>
            </a:r>
            <a:endParaRPr lang="ru-RU" sz="25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9DB890-F7D8-4086-AD02-FD990A876874}"/>
              </a:ext>
            </a:extLst>
          </p:cNvPr>
          <p:cNvSpPr/>
          <p:nvPr/>
        </p:nvSpPr>
        <p:spPr>
          <a:xfrm>
            <a:off x="64716" y="733246"/>
            <a:ext cx="11760592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проведения (статьи 48-50):</a:t>
            </a:r>
          </a:p>
          <a:p>
            <a:pPr algn="just"/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Электронный аукцион: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не более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300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млн., + «стройка» не более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млрд.: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подача заявок </a:t>
            </a: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дней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, ценовое предложение (аукцион) в день окончания подачи  заявок, рассмотрение заявки, подведение итогов </a:t>
            </a: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рабочих дня со следующего за днем окончания аукциона,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заключение контракта </a:t>
            </a:r>
            <a:r>
              <a:rPr lang="ru-RU" sz="23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ранее 10 дней.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ИТОГО: около 20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-23</a:t>
            </a: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дней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даты размещения извещения до заключения контракта);</a:t>
            </a:r>
          </a:p>
          <a:p>
            <a:pPr algn="just"/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Электронный конкурс: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подача заявок (3 части): </a:t>
            </a: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дней (КАЛЕНДАРНЫХ)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, рассмотрение и оценка </a:t>
            </a: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рабочих дня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, (5 в определенных случаях)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р.д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., ЦП, рассмотрение и оценка</a:t>
            </a: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 </a:t>
            </a:r>
            <a:r>
              <a:rPr lang="ru-RU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р.д</a:t>
            </a: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, подведение итогов </a:t>
            </a: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рабочий день, заключение контракта  (ИТОГО: около 33-35 календарных дней)</a:t>
            </a:r>
          </a:p>
          <a:p>
            <a:pPr algn="just"/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САМЫЙ БЫСТРЫЙ: </a:t>
            </a:r>
            <a:r>
              <a:rPr lang="ru-RU" sz="3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</a:t>
            </a:r>
            <a:r>
              <a:rPr lang="ru-RU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запрос котировок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: подача заявок – </a:t>
            </a: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р. д.,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рассмотрение заявок – </a:t>
            </a: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рабочих дня;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 ПРОЕКТА КОНТРАКТА НЕ ПОЗДНЕЕ 1 РАБОЧЕГО ДНЯ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), заключение контракта по электронному запросу котировок – не ранее </a:t>
            </a: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рабочих дней 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ИТОГО: 9 рабочих дней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протокола разногласий.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ценовое предложение (нет аукциона)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3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7235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Планируемые изменения (проекты)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FAFE1-8D7F-4AA0-8F6F-DD2D23A4250B}"/>
              </a:ext>
            </a:extLst>
          </p:cNvPr>
          <p:cNvSpPr txBox="1"/>
          <p:nvPr/>
        </p:nvSpPr>
        <p:spPr>
          <a:xfrm>
            <a:off x="198204" y="1046539"/>
            <a:ext cx="1184310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КОАП: законопроект вносящий изменения в Кодекс Российской Федерации  об административных правонарушениях</a:t>
            </a:r>
          </a:p>
          <a:p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 учитывающий последние изменения законодательства, который планируется принять уже в осеннюю сессию Госдумы.</a:t>
            </a:r>
          </a:p>
          <a:p>
            <a:endParaRPr lang="ru-R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https://regulation.gov.ru/projects/List/AdvancedSearch#npa=129680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ru-R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В Государственную Думу РФ внесен законопроект (https://sozd.duma.gov.ru/bill/165427-8) N 165427-8 с дополнениями в п.28 ч.1 ст.93 Закона N 44-ФЗ, в части регламентации закупок лекарственных препаратов, которые предназначены для назначения пациенту, больному редким (</a:t>
            </a:r>
            <a:r>
              <a:rPr lang="ru-R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орфанным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) заболеванием.</a:t>
            </a:r>
          </a:p>
          <a:p>
            <a:endParaRPr lang="ru-R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23061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Планируемые изменения (проекты)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FAFE1-8D7F-4AA0-8F6F-DD2D23A4250B}"/>
              </a:ext>
            </a:extLst>
          </p:cNvPr>
          <p:cNvSpPr txBox="1"/>
          <p:nvPr/>
        </p:nvSpPr>
        <p:spPr>
          <a:xfrm>
            <a:off x="198204" y="1046539"/>
            <a:ext cx="1184310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Письмо Минздрава России от 05.07.2022 N 25-3/3067277-7784 </a:t>
            </a:r>
          </a:p>
          <a:p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Минздрав РФ выпустил письмо с разъяснениями относительно упразднения пункта о порядке определения начальной максимальной цены контракта (НМЦК) 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медизделия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из поливинилхлоридных пластиков, включенных в перечень «Третий лишний» 	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Согласно документу, расчет НМЦК на медицинские изделия, включенные в протекционистский список, будет определяться по приказу Минздрава №450н от 15 мая 2020 года: ведомство уже подготовило соответствующие поправки. 	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ru-R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08588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изменения Федерального закона от 05.04.2013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44-ФЗ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B4CC95-8B1B-4EAB-9B87-3ECFF703C882}"/>
              </a:ext>
            </a:extLst>
          </p:cNvPr>
          <p:cNvSpPr txBox="1"/>
          <p:nvPr/>
        </p:nvSpPr>
        <p:spPr>
          <a:xfrm>
            <a:off x="995735" y="2691830"/>
            <a:ext cx="11196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438993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4766"/>
            <a:ext cx="112614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Электронный запрос котировок («общий» и «специальный»)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9DB890-F7D8-4086-AD02-FD990A876874}"/>
              </a:ext>
            </a:extLst>
          </p:cNvPr>
          <p:cNvSpPr/>
          <p:nvPr/>
        </p:nvSpPr>
        <p:spPr>
          <a:xfrm>
            <a:off x="0" y="778029"/>
            <a:ext cx="1207363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7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Статья 24. Определение поставщика (подрядчика, исполнителя)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запрос котировок.</a:t>
            </a:r>
          </a:p>
          <a:p>
            <a:pPr algn="just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1) проводится при НМЦК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3 млн. руб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при этом годовой объем таких закупок не должен превышать </a:t>
            </a:r>
            <a:r>
              <a:rPr lang="ru-RU" sz="32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СГОЗ </a:t>
            </a:r>
            <a:r>
              <a:rPr lang="ru-RU" sz="3200" b="1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ru-RU" sz="3200" b="1" strike="sngStrik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т.р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 млн.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100 млн. при СГОЗ за прошлый год менее 500 млн. рублей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«обычный»;</a:t>
            </a:r>
          </a:p>
          <a:p>
            <a:pPr algn="just"/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	2)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от указанных выше ограничений (как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НМЦК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так и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СГОЗ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 «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специальный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без ограничений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 в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следующих случаях =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44472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9247"/>
            <a:ext cx="93682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Электронный запрос котировок («специальный»)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9DB890-F7D8-4086-AD02-FD990A876874}"/>
              </a:ext>
            </a:extLst>
          </p:cNvPr>
          <p:cNvSpPr/>
          <p:nvPr/>
        </p:nvSpPr>
        <p:spPr>
          <a:xfrm>
            <a:off x="0" y="779792"/>
            <a:ext cx="12073631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запрос котировок (без ограничений)</a:t>
            </a:r>
          </a:p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а)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закупки, по результатам которой заключается контракт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поставку товаров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необходимых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нормального жизнеобеспечения граждан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u="sng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условии</a:t>
            </a:r>
            <a:r>
              <a:rPr lang="ru-RU" sz="2400" b="1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выдано предписание КО</a:t>
            </a:r>
            <a:r>
              <a:rPr lang="ru-RU" sz="24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 отмене протокола подведения итогов определения поставщика;</a:t>
            </a:r>
          </a:p>
          <a:p>
            <a:pPr algn="just"/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судом вынесено </a:t>
            </a:r>
            <a:r>
              <a:rPr lang="ru-RU" sz="2400" b="1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об обеспечении иска</a:t>
            </a:r>
            <a:r>
              <a:rPr lang="ru-RU" sz="24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поданного заказчиком в связи с неисполнением контракта;</a:t>
            </a:r>
          </a:p>
          <a:p>
            <a:pPr algn="just"/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 такой </a:t>
            </a:r>
            <a:r>
              <a:rPr lang="ru-RU" sz="2400" b="1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 расторгнут</a:t>
            </a:r>
            <a:r>
              <a:rPr lang="ru-RU" sz="24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этом контракт, заключаемый по результатам предусмотренной настоящим пунктом закупки, может заключаться на срок, </a:t>
            </a:r>
            <a:r>
              <a:rPr lang="ru-RU" sz="2400" b="1" u="sng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превышающий срока для определения поставщика</a:t>
            </a:r>
            <a:r>
              <a:rPr lang="ru-RU" sz="24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таких товаров, </a:t>
            </a:r>
            <a:r>
              <a:rPr lang="ru-RU" sz="2400" b="1" u="sng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количестве, которое необходимо в течение такого срока (какого? на сколько точный срок должен быть? 8 рабочих дней процедура?).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(ФЗ – 104 с 16 апреля 2022 года)</a:t>
            </a:r>
            <a:endParaRPr lang="ru-RU" sz="2400" b="1" strike="sngStrik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89083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0" y="85397"/>
            <a:ext cx="843235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67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понятия (статья 3)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740230"/>
            <a:ext cx="10972800" cy="957942"/>
          </a:xfrm>
        </p:spPr>
        <p:txBody>
          <a:bodyPr>
            <a:noAutofit/>
          </a:bodyPr>
          <a:lstStyle/>
          <a:p>
            <a:pPr algn="ctr"/>
            <a:b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6000" dirty="0"/>
            </a:br>
            <a:endParaRPr lang="ru-RU" sz="4267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3948" y="849883"/>
            <a:ext cx="11578327" cy="583326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«контракт на поставку товаров, необходимых для  жизнеобеспечения граждан» (для ЭЗК)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8.3) контракт на поставку товаров, необходимых для нормального жизнеобеспечения граждан, - контракт, предусматривающий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поставку продовольствия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средств, необходимых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оказания скорой, в том числе скорой специализированной, медицинской помощи в экстренной или неотложной форме, лекарственных средств,</a:t>
            </a:r>
            <a:r>
              <a:rPr lang="ru-RU" dirty="0"/>
              <a:t> </a:t>
            </a:r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медицинских изделий, технических средств реабилитации (ФЗ-104)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топлива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отсутствие которых приведет 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нарушению нормального жизнеобеспечения граждан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(обоснование нарушения нормального жизнеобеспечения)</a:t>
            </a:r>
          </a:p>
          <a:p>
            <a:pPr marL="0" indent="0" algn="jus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Для проведения запроса котировок 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«без ограничений».</a:t>
            </a:r>
          </a:p>
        </p:txBody>
      </p:sp>
    </p:spTree>
    <p:extLst>
      <p:ext uri="{BB962C8B-B14F-4D97-AF65-F5344CB8AC3E}">
        <p14:creationId xmlns:p14="http://schemas.microsoft.com/office/powerpoint/2010/main" val="838476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4060"/>
            <a:ext cx="92608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Электронный запрос котировок («специальный»)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9DB890-F7D8-4086-AD02-FD990A876874}"/>
              </a:ext>
            </a:extLst>
          </p:cNvPr>
          <p:cNvSpPr/>
          <p:nvPr/>
        </p:nvSpPr>
        <p:spPr>
          <a:xfrm>
            <a:off x="149628" y="618739"/>
            <a:ext cx="1188243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б) закупки товара, работы или услуги, являющихся предметом контракта, расторжение которого осуществлено заказчиком на основании части 9 или 15 статьи 95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(ОДНОСТОРОННИЙ ОТКАЗ)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Закона № 44-ФЗ. </a:t>
            </a: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При этом такая закупка осуществляется с учетом положений части 18 статьи 95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уменьшением цены и объема на исполненные пропорционально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г)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закупки лекарственных препаратов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необходимых для назначения пациенту при наличии медицинских показаний (индивидуальная непереносимость, по жизненным показаниям)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решению врачебной комиссии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При этом объем закупаемых лекарственных препаратов </a:t>
            </a:r>
            <a:r>
              <a:rPr lang="ru-RU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не должен превышать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объем лекарственных препаратов, </a:t>
            </a:r>
            <a:r>
              <a:rPr lang="ru-RU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необходимых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пациенту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срока лечения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888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3625"/>
            <a:ext cx="92608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Электронный запрос котировок («специальный»)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9DB890-F7D8-4086-AD02-FD990A876874}"/>
              </a:ext>
            </a:extLst>
          </p:cNvPr>
          <p:cNvSpPr/>
          <p:nvPr/>
        </p:nvSpPr>
        <p:spPr>
          <a:xfrm>
            <a:off x="227214" y="882631"/>
            <a:ext cx="11737571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д) закупок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спортивного инвентаря, оборудования, спортивной экипировки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необходимых для олимпийской команды России, паралимпийской команды России, а также для подготовки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спортивных сборных команд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Федерации, </a:t>
            </a:r>
            <a:r>
              <a:rPr lang="ru-RU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субъектов РФ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спортивным соревнованиям и для участия в них;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ж) осуществления закупок изделий народных художественных промыслов признанного художественного достоинства, образцы которых зарегистрированы в порядке, установленном уполномоченным Правительством Российской Федерации федеральным органом исполнительной власти;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з) осуществления закупок жилых помещений для детей-сирот и детей, оставшихся без попечения родителей, лиц из числа детей-сирот и детей, оставшихся без попечения родителей.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жаль, что не для переселения граждан из аварийного жилья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989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4451"/>
            <a:ext cx="426430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Электронный аукцион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9DB890-F7D8-4086-AD02-FD990A876874}"/>
              </a:ext>
            </a:extLst>
          </p:cNvPr>
          <p:cNvSpPr/>
          <p:nvPr/>
        </p:nvSpPr>
        <p:spPr>
          <a:xfrm>
            <a:off x="177092" y="802902"/>
            <a:ext cx="1170186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Электронный аукцион (части 4-6 статьи 24 Закона № 44-ФЗ):</a:t>
            </a:r>
          </a:p>
          <a:p>
            <a:pPr algn="just"/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Осуществлять закупки электронным аукционом </a:t>
            </a:r>
            <a:r>
              <a:rPr lang="ru-RU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можно всегда</a:t>
            </a: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кроме</a:t>
            </a: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услуг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«по организации отдыха детей» - только конкурс, ЭЗК</a:t>
            </a: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  <a:p>
            <a:pPr algn="just"/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Если есть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«аукционный перечень»</a:t>
            </a: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установленный Правительством РФ (в настоящее время действует Распоряжение Правительства РФ от 21 марта 2016 года N 471-р) либо дополнительный перечень, установленный высшим ОИВ субъекта РФ, то можно любым способом (с учетом требований для этого способа), </a:t>
            </a:r>
            <a:r>
              <a:rPr lang="ru-RU" sz="2600" b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кроме конкурса</a:t>
            </a: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Например, Письмо Минфина России от 20.08.2020 N 24-02-08/73132: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«Таким образом, закупка товаров, работ, услуг, включенных в Перечень, должна осуществляться заказчиком путем проведения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электронного аукциона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исключением случаев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закупок товаров, работ, услуг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путем проведения запроса котировок, осуществления закупки у единственного поставщика (подрядчика, исполнителя)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учетом требований Закона о контрактной системе».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27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01" y="88080"/>
            <a:ext cx="1204099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Полезные материалы</a:t>
            </a:r>
          </a:p>
          <a:p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522" y="870929"/>
            <a:ext cx="11392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http://www.finupr.kurganobl.ru/index.php?test=regkszak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9DB890-F7D8-4086-AD02-FD990A876874}"/>
              </a:ext>
            </a:extLst>
          </p:cNvPr>
          <p:cNvSpPr/>
          <p:nvPr/>
        </p:nvSpPr>
        <p:spPr>
          <a:xfrm>
            <a:off x="0" y="723731"/>
            <a:ext cx="12116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0A5E55-FFA2-4A7A-B750-863225657834}"/>
              </a:ext>
            </a:extLst>
          </p:cNvPr>
          <p:cNvSpPr/>
          <p:nvPr/>
        </p:nvSpPr>
        <p:spPr>
          <a:xfrm>
            <a:off x="212522" y="5599733"/>
            <a:ext cx="8923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5D7D62-2871-4465-B5E2-FE0D353EDC01}"/>
              </a:ext>
            </a:extLst>
          </p:cNvPr>
          <p:cNvSpPr/>
          <p:nvPr/>
        </p:nvSpPr>
        <p:spPr>
          <a:xfrm>
            <a:off x="6244208" y="3202867"/>
            <a:ext cx="59282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D811546-47D8-4C61-8CE8-4FBE75E94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" y="1240260"/>
            <a:ext cx="12192000" cy="561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94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3625"/>
            <a:ext cx="92608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Электронный запрос котировок («специальный»)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9DB890-F7D8-4086-AD02-FD990A876874}"/>
              </a:ext>
            </a:extLst>
          </p:cNvPr>
          <p:cNvSpPr/>
          <p:nvPr/>
        </p:nvSpPr>
        <p:spPr>
          <a:xfrm>
            <a:off x="227214" y="882631"/>
            <a:ext cx="1173757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2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</a:t>
            </a:r>
          </a:p>
          <a:p>
            <a:pPr algn="ctr"/>
            <a:r>
              <a:rPr lang="ru-RU" sz="32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06.03.2022 N 297 (не действует)</a:t>
            </a:r>
          </a:p>
          <a:p>
            <a:pPr algn="just"/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8 марта до 1 августа 2022 года 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 закупке медицинских изделий  в части медицинского оборудования, расходных материалов к нему и технических средств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реабилитации инвалидов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исключением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медицинских изделий одноразового применения, адсорбирующего белья, подгузников,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противопролежневых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матрасов и подушек) заказчик вправе проводить запрос котировок в случае, если при закупке НМЦК не превышает 50 млн. руб.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 При этом годовой объем закупок таких медицинских изделий, осуществляемых путем проведения запроса котировок, не должен превышать 750 млн. руб.	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3873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" y="1654621"/>
            <a:ext cx="12192000" cy="4086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Извещение/заявка на определение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поставщика подрядчика исполнителя</a:t>
            </a: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Указ Президента Российской Федерации от 3 мая 2022 года № 252 «О применении ответных специальных экономических мер в связи с недружественными действиями некоторых иностранных государств и международных организаций» </a:t>
            </a: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Обновление ЕИС 12.0</a:t>
            </a: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C09262-3744-475B-9E24-564552C7F36C}"/>
              </a:ext>
            </a:extLst>
          </p:cNvPr>
          <p:cNvSpPr/>
          <p:nvPr/>
        </p:nvSpPr>
        <p:spPr>
          <a:xfrm>
            <a:off x="1210916" y="72499"/>
            <a:ext cx="9770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Изменения законодательства о контрактной системе</a:t>
            </a:r>
          </a:p>
        </p:txBody>
      </p:sp>
    </p:spTree>
    <p:extLst>
      <p:ext uri="{BB962C8B-B14F-4D97-AF65-F5344CB8AC3E}">
        <p14:creationId xmlns:p14="http://schemas.microsoft.com/office/powerpoint/2010/main" val="3206700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4326" y="1126096"/>
            <a:ext cx="10972800" cy="296092"/>
          </a:xfrm>
        </p:spPr>
        <p:txBody>
          <a:bodyPr>
            <a:noAutofit/>
          </a:bodyPr>
          <a:lstStyle/>
          <a:p>
            <a:pPr algn="ctr"/>
            <a:b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единства контрактной системы</a:t>
            </a:r>
            <a:b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(ст.11 Закона № 44-ФЗ)</a:t>
            </a:r>
            <a:br>
              <a:rPr lang="ru-RU" sz="6000" dirty="0"/>
            </a:br>
            <a:endParaRPr lang="ru-RU" sz="4267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4326" y="1613045"/>
            <a:ext cx="11639358" cy="5192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sz="24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cs typeface="Times New Roman" panose="02020603050405020304" pitchFamily="18" charset="0"/>
              </a:rPr>
              <a:t>	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Контрактная система в сфере закупок основывается 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единых принципах и подходах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позволяющих обеспечивать государственные и муниципальные нужды посредством планирования и осуществления закупок, их мониторинга, аудита в сфере закупок, а также контроля в сфере закупок.</a:t>
            </a:r>
          </a:p>
          <a:p>
            <a:pPr marL="0" indent="0" algn="just">
              <a:buNone/>
            </a:pPr>
            <a:r>
              <a:rPr lang="ru-RU" sz="3200" u="sng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61" y="4036148"/>
            <a:ext cx="11183688" cy="276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21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770562" y="110437"/>
            <a:ext cx="1135202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67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Президента  252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740230"/>
            <a:ext cx="10972800" cy="957942"/>
          </a:xfrm>
        </p:spPr>
        <p:txBody>
          <a:bodyPr>
            <a:noAutofit/>
          </a:bodyPr>
          <a:lstStyle/>
          <a:p>
            <a:pPr algn="ctr"/>
            <a:b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6000" dirty="0"/>
            </a:br>
            <a:endParaRPr lang="ru-RU" sz="4267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9349" y="841972"/>
            <a:ext cx="11702172" cy="601602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2. Обеспечить применение следующих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специальных экономических мер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	а) запрет федеральным органам государственной власти, органам государственной власти субъектов Российской Федерации, иным государственным органам, органам местного самоуправления, организациям и физическим лицам, находящимся под юрисдикцией Российской Федерации:</a:t>
            </a:r>
          </a:p>
          <a:p>
            <a:pPr marL="0" indent="0" algn="just"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совершать сделки (в том числе заключать внешнеторговые контракты) с юридическими лицами, физическими лицами и находящимися под их контролем организациями, в отношении которых применяются специальные экономические меры (далее - лица, находящиеся под санкциями) =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	Постановлением Правительства РФ от 11.05.2022 N 851 утвержден «Перечень юридических лиц, в отношении которых применяются специальные экономические меры».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на стадии проведения закупки так и на стадии заключения контракта</a:t>
            </a:r>
          </a:p>
          <a:p>
            <a:pPr marL="0" indent="0" algn="ctr">
              <a:buNone/>
            </a:pPr>
            <a:r>
              <a:rPr lang="ru-RU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установить такой запрет в извещении?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342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770562" y="110437"/>
            <a:ext cx="1135202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67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Президента  252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740230"/>
            <a:ext cx="10972800" cy="957942"/>
          </a:xfrm>
        </p:spPr>
        <p:txBody>
          <a:bodyPr>
            <a:noAutofit/>
          </a:bodyPr>
          <a:lstStyle/>
          <a:p>
            <a:pPr algn="ctr"/>
            <a:b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6000" dirty="0"/>
            </a:br>
            <a:endParaRPr lang="ru-RU" sz="4267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9349" y="841972"/>
            <a:ext cx="11702172" cy="574895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29.12.2015 N 1457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«О перечне отдельных видов работ (услуг), выполнение (оказание) которых на территории Российской Федерации организациями, находящимися под юрисдикцией Турецкой Республики, а также организациями, контролируемыми гражданами Турецкой Республики и (или) организациями, находящимися под юрисдикцией Турецкой Республики, запрещено»</a:t>
            </a:r>
          </a:p>
          <a:p>
            <a:pPr marL="0" indent="0" algn="just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62EF99-6886-4705-A762-B929C33D3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5799"/>
            <a:ext cx="12192000" cy="432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98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770562" y="110437"/>
            <a:ext cx="11352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29.12.2015 N 1457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740230"/>
            <a:ext cx="10972800" cy="957942"/>
          </a:xfrm>
        </p:spPr>
        <p:txBody>
          <a:bodyPr>
            <a:noAutofit/>
          </a:bodyPr>
          <a:lstStyle/>
          <a:p>
            <a:pPr algn="ctr"/>
            <a:b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6000" dirty="0"/>
            </a:br>
            <a:endParaRPr lang="ru-RU" sz="4267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9349" y="841972"/>
            <a:ext cx="11702172" cy="574895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установить?</a:t>
            </a:r>
          </a:p>
          <a:p>
            <a:pPr marL="0" indent="0" algn="just"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31. Требования к участникам закупки</a:t>
            </a:r>
          </a:p>
          <a:p>
            <a:pPr marL="0" indent="0" algn="just"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	заказчик устанавливает следующие единые требования к участникам закупки:</a:t>
            </a:r>
          </a:p>
          <a:p>
            <a:pPr marL="0" indent="0" algn="just"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1 части 1: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соответствие требованиям, установленным в соответствии с законодательством Российской Федерации к лицам, осуществляющим поставку товара, выполнение работы, оказание услуги, являющихся объектом закупки;</a:t>
            </a:r>
          </a:p>
          <a:p>
            <a:pPr marL="0" indent="0" algn="just">
              <a:buNone/>
            </a:pP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Статья 14. Применение национального режима при осуществлении закупок</a:t>
            </a:r>
          </a:p>
          <a:p>
            <a:pPr marL="0" indent="0" algn="just"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	3. В целях защиты основ конституционного строя, обеспечения обороны страны и безопасности государства, защиты внутреннего рынка Российской Федерации, развития национальной экономики, поддержки российских товаропроизводителей нормативными правовыми актами Правительства Российской Федерации устанавливаются </a:t>
            </a:r>
            <a:r>
              <a:rPr lang="ru-RU" sz="2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запрет на допуск товаров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, происходящих из иностранных государств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работ, услуг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, соответственно выполняемых, оказываемых иностранными лицами;</a:t>
            </a:r>
          </a:p>
          <a:p>
            <a:pPr marL="0" indent="0" algn="just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062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770562" y="110437"/>
            <a:ext cx="11352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29.12.2015 N 1457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740230"/>
            <a:ext cx="10972800" cy="957942"/>
          </a:xfrm>
        </p:spPr>
        <p:txBody>
          <a:bodyPr>
            <a:noAutofit/>
          </a:bodyPr>
          <a:lstStyle/>
          <a:p>
            <a:pPr algn="ctr"/>
            <a:b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6000" dirty="0"/>
            </a:br>
            <a:endParaRPr lang="ru-RU" sz="4267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6333" y="740230"/>
            <a:ext cx="11702172" cy="574895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Практика (не установление/установление)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пункта 1 части 1 статьи 31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 № 44-ФЗ (требования к участникам):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Решение Свердловского УФАС России от 04.05.2016 по жалобе N 541-З; Решение ФАС России от 21.03.2016 по делу N К-387/16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статьи 14 (национальный режим)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Решение Курского УФАС России от 09.01.2017 по делу N 149/2016;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устанавливать и так и так: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&lt;Письмо&gt; Минэкономразвития России N 12589-ЕЕ/Д28и, ФАС России N АЦ/28993/16 от 28.04.2016: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Только п.1 ч.1 ст. 31,</a:t>
            </a:r>
            <a:r>
              <a:rPr lang="ru-RU" b="1" dirty="0">
                <a:solidFill>
                  <a:srgbClr val="A907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ст.14, то нарушение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Решение Иркутского УФАС России от 22.03.2016 N 159;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546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770562" y="110437"/>
            <a:ext cx="11352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29.12.2015 N 1457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740230"/>
            <a:ext cx="10972800" cy="957942"/>
          </a:xfrm>
        </p:spPr>
        <p:txBody>
          <a:bodyPr>
            <a:noAutofit/>
          </a:bodyPr>
          <a:lstStyle/>
          <a:p>
            <a:pPr algn="ctr"/>
            <a:b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6000" dirty="0"/>
            </a:br>
            <a:endParaRPr lang="ru-RU" sz="4267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9349" y="841972"/>
            <a:ext cx="11702172" cy="574895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 документ подтверждает (что не Турция)?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Декларация: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Решение Хакасского УФАС России от 04.05.2016 по жалобе N 97/КС; Решение ФАС России от 04.02.2016 по делу N К-149/16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Выписка ЕГРЮЛ (ЕГРИП):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&lt;Письмо&gt; Минэкономразвития России N 12589-ЕЕ/Д28и, ФАС России N АЦ/28993/16 от 28.04.2016; Постановление Арбитражного суда Московского округа от 28 ноября 2017 г. N Ф05-14973/17 по делу N А40-186462/2016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Надо ли прописывать требование по документу в извещении  отдельно?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не надо, в ПП 1457 же нет: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Девятого арбитражного апелляционного суда от 11.07.2017 N 09АП-20174/2017 по делу N А40-186462/16</a:t>
            </a:r>
            <a:r>
              <a:rPr lang="ru-R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Арбитражного суда Уральского округа от 23.05.2017 N Ф09-2084/17 по делу N А60-36238/2016;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надо: если п.1 ч.1. ст.31 требование установлено, то 44-ФЗ же требует: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Арбитражного суда Московского округа от 28 ноября 2017 г. N Ф05-14973/17 по делу N А40-186462/2016; Решение ФАС России от 04.02.2016 по делу N К-149/16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803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412" y="93625"/>
            <a:ext cx="8736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29.12.2015 N 1457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9DB890-F7D8-4086-AD02-FD990A876874}"/>
              </a:ext>
            </a:extLst>
          </p:cNvPr>
          <p:cNvSpPr/>
          <p:nvPr/>
        </p:nvSpPr>
        <p:spPr>
          <a:xfrm>
            <a:off x="141390" y="555290"/>
            <a:ext cx="11737571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«инерции» очень много выявляли нарушений установления ПП РФ 1457, когда запрет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утратил силу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7200"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Президента РФ от 31.05.2017 N 244 «Об отмене некоторых специальных экономических мер в отношении Турецкой Республики»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(отмена запрета)</a:t>
            </a:r>
          </a:p>
          <a:p>
            <a:pPr indent="457200"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Однако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¯\_(</a:t>
            </a:r>
            <a:r>
              <a:rPr lang="ja-JP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ツ</a:t>
            </a:r>
            <a:r>
              <a:rPr lang="en-US" altLang="ja-JP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)_/¯</a:t>
            </a:r>
            <a:r>
              <a:rPr lang="ru-RU" altLang="ja-JP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«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пунктом 19.1 Информационной карты  установлен запрет… в соответствии с постановлением Правительства РФ N 1457 от 29.12.2015 г.»</a:t>
            </a:r>
          </a:p>
          <a:p>
            <a:pPr indent="457200"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«.. Вместе с тем, в соответствии с Указом Президента Российской Федерации от 31.05.2017 N 244 «Об отмене некоторых специальных экономических мер в отношении Турецкой Республики", вступившим в силу 31.05.2017….. 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признан утратившим силу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7200" algn="just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Извещение N 0115300021821000068 о проведении электронного аукциона …размещено на сайте ЕИС </a:t>
            </a:r>
            <a:r>
              <a:rPr lang="ru-RU" sz="2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21.09.2021 года</a:t>
            </a:r>
            <a:r>
              <a:rPr lang="en-US" altLang="ja-JP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¯\_(</a:t>
            </a:r>
            <a:r>
              <a:rPr lang="ja-JP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ツ</a:t>
            </a:r>
            <a:r>
              <a:rPr lang="en-US" altLang="ja-JP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)_/¯</a:t>
            </a:r>
            <a:r>
              <a:rPr lang="ru-RU" altLang="ja-JP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2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Таким образом, установление данного требования является нарушением требований Закона о контрактной системе, а именно части 6 статьи 31 Закона о контрактной системе, что образует состав административного правонарушения, предусмотренного частью 4 статьи 7.30 КоАП РФ.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см. Решение Чувашского УФАС России </a:t>
            </a:r>
            <a:r>
              <a:rPr lang="ru-RU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05.10.2021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делу N 021/06/64-991/2021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646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770562" y="110437"/>
            <a:ext cx="1135202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67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Президента  252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740230"/>
            <a:ext cx="10972800" cy="957942"/>
          </a:xfrm>
        </p:spPr>
        <p:txBody>
          <a:bodyPr>
            <a:noAutofit/>
          </a:bodyPr>
          <a:lstStyle/>
          <a:p>
            <a:pPr algn="ctr"/>
            <a:b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6000" dirty="0"/>
            </a:br>
            <a:endParaRPr lang="ru-RU" sz="4267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9349" y="841972"/>
            <a:ext cx="11702172" cy="574895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июля 2018 года в 31 статье появилось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новое требование к участникам = ограничение участия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(пункт 11 части 1 статьи 31)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	11) отсутствие у участника закупки </a:t>
            </a:r>
            <a:r>
              <a:rPr lang="ru-RU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ограничений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для участия в закупках, установленных законодательством Российской Федерации</a:t>
            </a:r>
            <a:r>
              <a:rPr lang="ru-RU" dirty="0"/>
              <a:t>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вопрос – что это за ограничение и когда оно устанавливается?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всегда или в зависимости от наличия таких ограничений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(вариативный вариант, как например, требования к участникам пункт 1 части 1 статьи 31 – лицензионные требования, например)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479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01" y="88080"/>
            <a:ext cx="1204099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Полезные материалы</a:t>
            </a:r>
          </a:p>
          <a:p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522" y="870929"/>
            <a:ext cx="11392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http://ugz.kurganobl.ru/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9DB890-F7D8-4086-AD02-FD990A876874}"/>
              </a:ext>
            </a:extLst>
          </p:cNvPr>
          <p:cNvSpPr/>
          <p:nvPr/>
        </p:nvSpPr>
        <p:spPr>
          <a:xfrm>
            <a:off x="0" y="723731"/>
            <a:ext cx="12116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0A5E55-FFA2-4A7A-B750-863225657834}"/>
              </a:ext>
            </a:extLst>
          </p:cNvPr>
          <p:cNvSpPr/>
          <p:nvPr/>
        </p:nvSpPr>
        <p:spPr>
          <a:xfrm>
            <a:off x="212522" y="5599733"/>
            <a:ext cx="8923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849757-68DA-4CE2-B23B-1E5756A70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041" y="1570117"/>
            <a:ext cx="6076920" cy="510808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03CA16-F8FC-490B-90F4-019B16BEBAB0}"/>
              </a:ext>
            </a:extLst>
          </p:cNvPr>
          <p:cNvSpPr/>
          <p:nvPr/>
        </p:nvSpPr>
        <p:spPr>
          <a:xfrm>
            <a:off x="6039578" y="894990"/>
            <a:ext cx="3801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Группа«Вконтакте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 - ЦЗБУ КО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https://vk.com/public172972583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5D7D62-2871-4465-B5E2-FE0D353EDC01}"/>
              </a:ext>
            </a:extLst>
          </p:cNvPr>
          <p:cNvSpPr/>
          <p:nvPr/>
        </p:nvSpPr>
        <p:spPr>
          <a:xfrm>
            <a:off x="6244208" y="3202867"/>
            <a:ext cx="59282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938411-3BDE-4FA6-A47A-5EDE50BCB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" y="1387459"/>
            <a:ext cx="5546336" cy="519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46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158865" y="110437"/>
            <a:ext cx="9384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ограничение участия: пункт 11 части 1 статьи 31</a:t>
            </a:r>
            <a:endParaRPr lang="ru-RU" sz="266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740230"/>
            <a:ext cx="10972800" cy="957942"/>
          </a:xfrm>
        </p:spPr>
        <p:txBody>
          <a:bodyPr>
            <a:noAutofit/>
          </a:bodyPr>
          <a:lstStyle/>
          <a:p>
            <a:pPr algn="ctr"/>
            <a:b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6000" dirty="0"/>
            </a:br>
            <a:endParaRPr lang="ru-RU" sz="4267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9349" y="841972"/>
            <a:ext cx="11702172" cy="574895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accent2"/>
                </a:solidFill>
              </a:rPr>
              <a:t>	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ограничения для участия 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(пункт 11 части 1 статьи 31)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Минфина от 9 августа 2018 года № 24-05-08/56183: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06AAD9-1DDE-4DB6-B2A2-F12AEC229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0" y="2024010"/>
            <a:ext cx="11403459" cy="472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87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770562" y="110437"/>
            <a:ext cx="1135202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67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Президента  252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740230"/>
            <a:ext cx="10972800" cy="957942"/>
          </a:xfrm>
        </p:spPr>
        <p:txBody>
          <a:bodyPr>
            <a:noAutofit/>
          </a:bodyPr>
          <a:lstStyle/>
          <a:p>
            <a:pPr algn="ctr"/>
            <a:b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6000" dirty="0"/>
            </a:br>
            <a:endParaRPr lang="ru-RU" sz="4267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9349" y="740230"/>
            <a:ext cx="11702172" cy="5748951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ограничения для участия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(пункт 11 части 1 статьи 31) (ВСЕГДА В ИЗВЕЩЕНИИ)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Пунктом 11 части 1 статьи 31 (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ограничения для участия)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Закона о контрактной системе, установлено, в том числе, следующее требование к участнику закупки: «отсутствие у участника закупки ограничений для участия в закупках, установленных законодательством Российской Федерации».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… при этом требование, предусмотренное пунктом 11 части 1 статьи 31 Закона о контрактной системе, в вышеуказанном пункте информационной карты документации об Аукционе </a:t>
            </a:r>
            <a:r>
              <a:rPr lang="ru-RU" sz="2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отсутствует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(конечно отсутствует, ограничений же нет?)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Таким образом, Комиссия приходит к выводу, действия Заказчика, установившего требования, предъявляемые к участникам закупки не в соответствии с требованиями Закона о контрактной системе, 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нарушают пункт 11 части 1 статьи 31 Закона о контрактной системе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ФАС России от 03.08.2018 по делу N 18/44/99/394,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Санкт-Петербургского УФАС России от 31.07.2018 № 44-3637/18.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524912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9DB890-F7D8-4086-AD02-FD990A876874}"/>
              </a:ext>
            </a:extLst>
          </p:cNvPr>
          <p:cNvSpPr/>
          <p:nvPr/>
        </p:nvSpPr>
        <p:spPr>
          <a:xfrm>
            <a:off x="52550" y="687080"/>
            <a:ext cx="12044943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Президента № 252: логично, что пункт 11 части 1 статьи 31? </a:t>
            </a:r>
          </a:p>
          <a:p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Минфина России от 9 июня 2022 года № 24-06-06/54846:</a:t>
            </a:r>
          </a:p>
          <a:p>
            <a:pPr algn="just"/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	«…исполнение Указа № 252 следует обеспечить путем установления 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участникам закупок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о соответствии 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требованиям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, установленным в соответствии с законодательством Российской Федерации к лицам, осуществляющим поставку товара, выполнение работы, оказание услуги, являющихся объектом закупки (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1 части 1 статьи 31 Закона о контрактной системе)…»;</a:t>
            </a:r>
          </a:p>
          <a:p>
            <a:pPr algn="just"/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Документ: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выписка из </a:t>
            </a:r>
            <a:r>
              <a:rPr lang="ru-RU" sz="21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ЕГРЮЛ, ЕГРИП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	ФАС России (по запросу Учреждения) в письме от 24 июня 2022 года № 01-257  выразила согласие с позицией Минфина, указанной в 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 Минфина России от 9 июня 2022 года № 24-06-06/54846 (пункт 1 части 1 статьи 31, требования к участникам);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участникам закупки в соответствии </a:t>
            </a:r>
            <a:r>
              <a:rPr lang="ru-RU" sz="21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пунктом 1 части 1 статьи 31 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 о контрактной системе, документ: выписка ЕГРЮЛ, ЕГРИП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: Решение  Забайкальского УФАС от  13 июля 2022 года по рассмотрению жалобы №075/06/105-188/2022;</a:t>
            </a:r>
          </a:p>
          <a:p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1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11 части 1 статьи 31 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(ограничения для участия), документ декларация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: Решение Белгородского УФАС России от 15 июля 2022 года по делу № 031/06/42383/2022</a:t>
            </a:r>
          </a:p>
          <a:p>
            <a:pPr algn="ctr"/>
            <a:r>
              <a:rPr lang="en-US" altLang="ja-JP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¯\_(</a:t>
            </a:r>
            <a:r>
              <a:rPr lang="ja-JP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ツ</a:t>
            </a:r>
            <a:r>
              <a:rPr lang="en-US" altLang="ja-JP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)_/¯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562" y="110437"/>
            <a:ext cx="1135202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67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Президента  252</a:t>
            </a:r>
          </a:p>
        </p:txBody>
      </p:sp>
    </p:spTree>
    <p:extLst>
      <p:ext uri="{BB962C8B-B14F-4D97-AF65-F5344CB8AC3E}">
        <p14:creationId xmlns:p14="http://schemas.microsoft.com/office/powerpoint/2010/main" val="642073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369799" y="130500"/>
            <a:ext cx="261572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67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</a:rPr>
              <a:t>Принципы</a:t>
            </a:r>
            <a:endParaRPr lang="ru-RU" sz="2667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1027612"/>
            <a:ext cx="10972800" cy="296092"/>
          </a:xfrm>
        </p:spPr>
        <p:txBody>
          <a:bodyPr>
            <a:noAutofit/>
          </a:bodyPr>
          <a:lstStyle/>
          <a:p>
            <a:pPr algn="ctr"/>
            <a:b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единства контрактной системы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(ст.11 Закона № 44-ФЗ)</a:t>
            </a:r>
            <a:br>
              <a:rPr lang="ru-RU" sz="6000" dirty="0"/>
            </a:br>
            <a:endParaRPr lang="ru-RU" sz="4267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43" y="1433384"/>
            <a:ext cx="10997514" cy="490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72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9DB890-F7D8-4086-AD02-FD990A876874}"/>
              </a:ext>
            </a:extLst>
          </p:cNvPr>
          <p:cNvSpPr/>
          <p:nvPr/>
        </p:nvSpPr>
        <p:spPr>
          <a:xfrm>
            <a:off x="84080" y="616845"/>
            <a:ext cx="11964785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Новое письмо: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Минфина России от 20 июля 2022 года № 24-01-06/69926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указанный запрет применяется вне зависимости от товаров, работ, услуг, являющихся объектом закупки, и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устанавливает требований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непосредственно к лицам для осуществления поставки закупаемых товаров, выполнения закупаемых работ, оказания закупаемых услуг, в связи с чем не образует требования, указанного в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пункте 1 части 1 статьи 31 Закона № 44-ФЗ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предусмотрено обязательное установление заказчиком в числе единых требований к участникам закупки указанного в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пункте 11 части 1 статьи 31 Закона № 44-ФЗ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декларация, которая и так представляется участником по 31 статье (можно посмотреть и по ЕГРЮЛ, тогда будет отклонение за недостоверность).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отдельное указание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информации об установлении указанного запрета в заявке на определение поставщика (подрядчика, исполнителя), направляемой в адрес Учреждения,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требуется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770562" y="110437"/>
            <a:ext cx="1135202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67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Президента  252: все таки пункт 11 ограничения участия</a:t>
            </a:r>
          </a:p>
        </p:txBody>
      </p:sp>
    </p:spTree>
    <p:extLst>
      <p:ext uri="{BB962C8B-B14F-4D97-AF65-F5344CB8AC3E}">
        <p14:creationId xmlns:p14="http://schemas.microsoft.com/office/powerpoint/2010/main" val="32395022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" y="42537"/>
            <a:ext cx="7632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14 июля 2022 г. N 255-ФЗ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9DB890-F7D8-4086-AD02-FD990A876874}"/>
              </a:ext>
            </a:extLst>
          </p:cNvPr>
          <p:cNvSpPr/>
          <p:nvPr/>
        </p:nvSpPr>
        <p:spPr>
          <a:xfrm>
            <a:off x="84080" y="711435"/>
            <a:ext cx="1196478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	  	Подписан Федеральный закон от 14 июля 2022 г. N 255-ФЗ «О контроле за деятельностью лиц, находящихся под иностранным влиянием», которым предусмотрен запрет участия иностранных агентов в закупках по Законам № 44-ФЗ и 223-ФЗ (пункт 11 статьи 11 «Ограничения, связанные со статусом иностранного агента» 255-ФЗ) =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11 (ограничения участия)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1 (требования к участникам)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части 1 статьи 31?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	📃Закон </a:t>
            </a:r>
            <a:r>
              <a:rPr lang="ru-RU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вступит в силу 1 декабря 2022 года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	Планируется направить запрос </a:t>
            </a:r>
            <a:r>
              <a:rPr lang="en-US" altLang="ja-JP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¯\_(</a:t>
            </a:r>
            <a:r>
              <a:rPr lang="ja-JP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ツ</a:t>
            </a:r>
            <a:r>
              <a:rPr lang="en-US" altLang="ja-JP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)_/¯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330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" y="42537"/>
            <a:ext cx="7632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14 июля 2022 г. N 255-ФЗ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9DB890-F7D8-4086-AD02-FD990A876874}"/>
              </a:ext>
            </a:extLst>
          </p:cNvPr>
          <p:cNvSpPr/>
          <p:nvPr/>
        </p:nvSpPr>
        <p:spPr>
          <a:xfrm>
            <a:off x="84080" y="700925"/>
            <a:ext cx="1196478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140449-8 «О внесении изменений в отдельные законодательные акты Российской Федерации (2-е чтение):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https://sozd.duma.gov.ru/bill/140449-8#bh_histras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(в части совершенствования регулирования статуса иностранного агента) 	«2) в статье 31, а) часть 1 дополнить пунктом 10.1 следующего содержания: </a:t>
            </a:r>
          </a:p>
          <a:p>
            <a:pPr indent="450000"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«10.1) </a:t>
            </a:r>
            <a:r>
              <a:rPr lang="ru-RU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предусмотренном Федеральным законом «О контроле за деятельностью лиц, находящихся под иностранным влиянием»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реестре иностранных агентов сведений об участнике закупки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за исключением включенных в такой реестр сведений об участнике  закупки - физическом лице, аффилированном с иностранным агентом» </a:t>
            </a:r>
          </a:p>
          <a:p>
            <a:pPr indent="450000"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Документ: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о) декларация о соответствии участника закупки требованиям, установленным пунктами 3 - 5,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7 - 11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части 1 статьи 31 настоящего Федерального закона +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на сайте Минюста РФ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http://unro.minjust.ru/NKOForeignAgent.aspx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(возможно будет автоматизированная проверка на электронной площадке)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2249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" y="42537"/>
            <a:ext cx="7632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14 июля 2022 г. N 255-ФЗ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9DB890-F7D8-4086-AD02-FD990A876874}"/>
              </a:ext>
            </a:extLst>
          </p:cNvPr>
          <p:cNvSpPr/>
          <p:nvPr/>
        </p:nvSpPr>
        <p:spPr>
          <a:xfrm>
            <a:off x="84080" y="700925"/>
            <a:ext cx="11964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4FF67C-1F1E-4988-8703-40DB86141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7" y="849854"/>
            <a:ext cx="11784834" cy="587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49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647369"/>
            <a:ext cx="12192000" cy="48858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Обновление ЕИС 12.2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Срок исполнения контракта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C09262-3744-475B-9E24-564552C7F36C}"/>
              </a:ext>
            </a:extLst>
          </p:cNvPr>
          <p:cNvSpPr/>
          <p:nvPr/>
        </p:nvSpPr>
        <p:spPr>
          <a:xfrm>
            <a:off x="1210916" y="72499"/>
            <a:ext cx="9770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Изменения законодательства о контрактной системе</a:t>
            </a:r>
          </a:p>
        </p:txBody>
      </p:sp>
    </p:spTree>
    <p:extLst>
      <p:ext uri="{BB962C8B-B14F-4D97-AF65-F5344CB8AC3E}">
        <p14:creationId xmlns:p14="http://schemas.microsoft.com/office/powerpoint/2010/main" val="9800474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3625"/>
            <a:ext cx="52934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Срок исполнения контракта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9DB890-F7D8-4086-AD02-FD990A876874}"/>
              </a:ext>
            </a:extLst>
          </p:cNvPr>
          <p:cNvSpPr/>
          <p:nvPr/>
        </p:nvSpPr>
        <p:spPr>
          <a:xfrm>
            <a:off x="113607" y="332152"/>
            <a:ext cx="1196478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4 июля 2022 года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ЕИС внезапно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«обновился»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 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«потребовал»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указывать во вкладке: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Информацию о сроках исполнения контракта и источниках финансирования»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информацию о дате начала исполнения контракта и сроке исполнения контракта в виде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конкретных дат либо «относительных сроков» в виде «числового» значения (без текстового указания).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605D71-8216-4489-9102-F7EBC3E5C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93" y="2801257"/>
            <a:ext cx="8794520" cy="372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3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CEEB64-957A-448C-AEEF-89862AA4E349}"/>
              </a:ext>
            </a:extLst>
          </p:cNvPr>
          <p:cNvSpPr/>
          <p:nvPr/>
        </p:nvSpPr>
        <p:spPr>
          <a:xfrm>
            <a:off x="113016" y="871655"/>
            <a:ext cx="120789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возникновении у заказчиков вопросов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применению законодательства о контрактной системе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относящихся к полномочиям Учреждения, такие вопросы представляется возможным направлять по адресу: 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ugz_metod@kurganobl.ru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 обращает внимание, что текст обращения должен поддаваться прочтению, быть структурированным, ясным, кратким, содержать конкретные вопросы, послужившие поводом для обращения.</a:t>
            </a:r>
          </a:p>
          <a:p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Обращение в обязательном порядке должно содержать полное наименование заказчика, а также фамилию, имя, отчество (при наличии) и должность лица, направившего обращение и его контактный номер телефона.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рассмотрения обращения Учреждением 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составляет 5 рабочих дней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случае необходимости более детального изучения положений законодательства о контрактной системе срок рассмотрения обращения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быть продлен на 5 рабочих дней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47ACCB-23A9-44FF-A3E5-DC51E485D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547" y="4564974"/>
            <a:ext cx="7941922" cy="225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4D98607-A215-4CD2-AF86-400806D9FDB1}"/>
              </a:ext>
            </a:extLst>
          </p:cNvPr>
          <p:cNvSpPr/>
          <p:nvPr/>
        </p:nvSpPr>
        <p:spPr>
          <a:xfrm>
            <a:off x="236306" y="258303"/>
            <a:ext cx="3079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Полезные 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18676082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3625"/>
            <a:ext cx="52934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Срок исполнения контракта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9DB890-F7D8-4086-AD02-FD990A876874}"/>
              </a:ext>
            </a:extLst>
          </p:cNvPr>
          <p:cNvSpPr/>
          <p:nvPr/>
        </p:nvSpPr>
        <p:spPr>
          <a:xfrm>
            <a:off x="113607" y="332152"/>
            <a:ext cx="119647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4EE0CA-AC7E-4537-9CB9-33EB6F78F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7" y="1221604"/>
            <a:ext cx="11392063" cy="530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037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3625"/>
            <a:ext cx="52934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Срок исполнения контракта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9DB890-F7D8-4086-AD02-FD990A876874}"/>
              </a:ext>
            </a:extLst>
          </p:cNvPr>
          <p:cNvSpPr/>
          <p:nvPr/>
        </p:nvSpPr>
        <p:spPr>
          <a:xfrm>
            <a:off x="0" y="826743"/>
            <a:ext cx="119647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970A058-0A0E-42E8-A258-70A6F02D935D}"/>
              </a:ext>
            </a:extLst>
          </p:cNvPr>
          <p:cNvSpPr/>
          <p:nvPr/>
        </p:nvSpPr>
        <p:spPr>
          <a:xfrm>
            <a:off x="313039" y="929484"/>
            <a:ext cx="1126636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	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Статья 42 «Извещение об осуществлении закупки»:</a:t>
            </a:r>
          </a:p>
          <a:p>
            <a:pPr algn="just"/>
            <a:r>
              <a:rPr lang="ru-RU" sz="2800" dirty="0">
                <a:latin typeface="Arial" panose="020B0604020202020204" pitchFamily="34" charset="0"/>
              </a:rPr>
              <a:t>	При осуществлении закупки путем проведения открытых конкурентных способов заказчик формирует с использованием ЕИС, подписывает, размещает извещение об осуществлении закупки, содержащее следующую информацию:</a:t>
            </a:r>
          </a:p>
          <a:p>
            <a:pPr algn="just"/>
            <a:r>
              <a:rPr lang="ru-RU" sz="2800" dirty="0">
                <a:latin typeface="Arial" panose="020B0604020202020204" pitchFamily="34" charset="0"/>
              </a:rPr>
              <a:t>…</a:t>
            </a:r>
          </a:p>
          <a:p>
            <a:pPr algn="just"/>
            <a:r>
              <a:rPr lang="ru-RU" sz="2800" dirty="0">
                <a:latin typeface="Arial" panose="020B0604020202020204" pitchFamily="34" charset="0"/>
              </a:rPr>
              <a:t>	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8) </a:t>
            </a:r>
            <a:r>
              <a:rPr lang="ru-RU" sz="2800" b="1" u="sng" dirty="0">
                <a:solidFill>
                  <a:srgbClr val="002060"/>
                </a:solidFill>
                <a:latin typeface="Arial" panose="020B0604020202020204" pitchFamily="34" charset="0"/>
              </a:rPr>
              <a:t>срок исполнения контракта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(отдельных этапов исполнения контракта, если проектом контракта предусмотрены такие этапы);</a:t>
            </a:r>
          </a:p>
          <a:p>
            <a:pPr algn="just"/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</a:rPr>
              <a:t>	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1016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3625"/>
            <a:ext cx="52934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Срок исполнения контракта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9DB890-F7D8-4086-AD02-FD990A876874}"/>
              </a:ext>
            </a:extLst>
          </p:cNvPr>
          <p:cNvSpPr/>
          <p:nvPr/>
        </p:nvSpPr>
        <p:spPr>
          <a:xfrm>
            <a:off x="200536" y="570679"/>
            <a:ext cx="11964785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письмо Минфина России от 12 мая 2022 года № 24-06-07/43394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контракта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включает в себя комплекс мер, реализуемых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заключения контракта и направленных на достижение целей осуществления закупки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путем взаимодействия заказчика с поставщиком (подрядчиком, исполнителем) в соответствии с гражданским законодательством и Законом N 44-ФЗ,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1)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приемку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поставленного товара, выполненной работы (ее результатов), оказанной услуги, отдельных этапов исполнения контракта, предусмотренных контрактом, включая проведение экспертизы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2)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оплату заказчиком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поставщику (подрядчику, исполнителю) поставленного товара, выполненной работы (ее результатов), оказанной услуги, а также отдельных этапов исполнения контракта;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3) взаимодействие сторон (гарантийные обязательства, претензии и т.д.) </a:t>
            </a:r>
            <a:r>
              <a:rPr lang="en-US" altLang="ja-JP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¯\_(</a:t>
            </a:r>
            <a:r>
              <a:rPr lang="ja-JP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ツ</a:t>
            </a:r>
            <a:r>
              <a:rPr lang="en-US" altLang="ja-JP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)_/¯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образом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срока исполнения контракта можно представить следующим образом: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«срок исполнения обязательств поставщиком (подрядчиком, исполнителем)» + «срок приемки (включая оформление)» + «срок оплаты» =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«срок исполнения контракта (количество дней/дата)»</a:t>
            </a:r>
          </a:p>
        </p:txBody>
      </p:sp>
    </p:spTree>
    <p:extLst>
      <p:ext uri="{BB962C8B-B14F-4D97-AF65-F5344CB8AC3E}">
        <p14:creationId xmlns:p14="http://schemas.microsoft.com/office/powerpoint/2010/main" val="38467899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3625"/>
            <a:ext cx="52934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Срок исполнения контракта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9DB890-F7D8-4086-AD02-FD990A876874}"/>
              </a:ext>
            </a:extLst>
          </p:cNvPr>
          <p:cNvSpPr/>
          <p:nvPr/>
        </p:nvSpPr>
        <p:spPr>
          <a:xfrm>
            <a:off x="0" y="826743"/>
            <a:ext cx="119647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970A058-0A0E-42E8-A258-70A6F02D935D}"/>
              </a:ext>
            </a:extLst>
          </p:cNvPr>
          <p:cNvSpPr/>
          <p:nvPr/>
        </p:nvSpPr>
        <p:spPr>
          <a:xfrm>
            <a:off x="313039" y="929484"/>
            <a:ext cx="112663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	В ЕИС срок исполнения контракта отражается корректно: 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just"/>
            <a:endParaRPr lang="ru-RU" sz="2400" dirty="0">
              <a:latin typeface="Arial" panose="020B0604020202020204" pitchFamily="34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04F885-A862-4E42-A86B-1FA11B2BE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74" y="1551397"/>
            <a:ext cx="11266360" cy="4479859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DDA71D9-E420-4118-A122-20A4340C4709}"/>
              </a:ext>
            </a:extLst>
          </p:cNvPr>
          <p:cNvCxnSpPr/>
          <p:nvPr/>
        </p:nvCxnSpPr>
        <p:spPr>
          <a:xfrm>
            <a:off x="2897312" y="4027470"/>
            <a:ext cx="31986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4207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3625"/>
            <a:ext cx="52934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Срок исполнения контракта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9DB890-F7D8-4086-AD02-FD990A876874}"/>
              </a:ext>
            </a:extLst>
          </p:cNvPr>
          <p:cNvSpPr/>
          <p:nvPr/>
        </p:nvSpPr>
        <p:spPr>
          <a:xfrm>
            <a:off x="0" y="826743"/>
            <a:ext cx="119647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970A058-0A0E-42E8-A258-70A6F02D935D}"/>
              </a:ext>
            </a:extLst>
          </p:cNvPr>
          <p:cNvSpPr/>
          <p:nvPr/>
        </p:nvSpPr>
        <p:spPr>
          <a:xfrm>
            <a:off x="227215" y="824287"/>
            <a:ext cx="1126636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	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Срок исполнения контракта</a:t>
            </a:r>
            <a:r>
              <a:rPr lang="ru-RU" sz="2800" dirty="0">
                <a:latin typeface="Arial" panose="020B0604020202020204" pitchFamily="34" charset="0"/>
              </a:rPr>
              <a:t> и </a:t>
            </a:r>
            <a:r>
              <a:rPr lang="ru-RU" sz="2800" b="1" u="sng" dirty="0">
                <a:solidFill>
                  <a:srgbClr val="C00000"/>
                </a:solidFill>
                <a:latin typeface="Arial" panose="020B0604020202020204" pitchFamily="34" charset="0"/>
              </a:rPr>
              <a:t>срок действия контракта</a:t>
            </a:r>
            <a:r>
              <a:rPr lang="ru-RU" sz="2800" dirty="0">
                <a:latin typeface="Arial" panose="020B0604020202020204" pitchFamily="34" charset="0"/>
              </a:rPr>
              <a:t> не тождественные условия.</a:t>
            </a:r>
          </a:p>
          <a:p>
            <a:pPr algn="just"/>
            <a:r>
              <a:rPr lang="ru-RU" sz="2800" dirty="0">
                <a:latin typeface="Arial" panose="020B0604020202020204" pitchFamily="34" charset="0"/>
              </a:rPr>
              <a:t>	Срок действия контракта может быть 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идентичен сроку </a:t>
            </a:r>
            <a:r>
              <a:rPr lang="ru-RU" sz="2800" dirty="0">
                <a:latin typeface="Arial" panose="020B0604020202020204" pitchFamily="34" charset="0"/>
              </a:rPr>
              <a:t>исполнения контракта, </a:t>
            </a:r>
            <a:r>
              <a:rPr lang="ru-RU" sz="2800" b="1" u="sng" dirty="0">
                <a:latin typeface="Arial" panose="020B0604020202020204" pitchFamily="34" charset="0"/>
              </a:rPr>
              <a:t>либо превышать его</a:t>
            </a:r>
            <a:r>
              <a:rPr lang="ru-RU" sz="2800" dirty="0">
                <a:latin typeface="Arial" panose="020B0604020202020204" pitchFamily="34" charset="0"/>
              </a:rPr>
              <a:t> с учетом положений Бюджетного кодекса Российской Федерации, например, в пределах периода, на который доведены лимиты бюджетных обязательств.</a:t>
            </a:r>
          </a:p>
          <a:p>
            <a:pPr algn="just"/>
            <a:r>
              <a:rPr lang="ru-RU" sz="2800" dirty="0">
                <a:latin typeface="Arial" panose="020B0604020202020204" pitchFamily="34" charset="0"/>
              </a:rPr>
              <a:t>	Кроме того, условие контракта, согласно которому </a:t>
            </a:r>
            <a:r>
              <a:rPr lang="ru-RU" sz="2800" b="1" u="sng" dirty="0">
                <a:solidFill>
                  <a:srgbClr val="002060"/>
                </a:solidFill>
                <a:latin typeface="Arial" panose="020B0604020202020204" pitchFamily="34" charset="0"/>
              </a:rPr>
              <a:t>действие контракта начинается с даты его заключения и до полного исполнения обязательств</a:t>
            </a:r>
            <a:r>
              <a:rPr lang="ru-RU" sz="2800" dirty="0">
                <a:latin typeface="Arial" panose="020B0604020202020204" pitchFamily="34" charset="0"/>
              </a:rPr>
              <a:t>, не противоречит Закону о контрактной системе. 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Подробнее: </a:t>
            </a:r>
            <a:r>
              <a:rPr lang="ru-RU" sz="2400" dirty="0">
                <a:latin typeface="Arial" panose="020B0604020202020204" pitchFamily="34" charset="0"/>
              </a:rPr>
              <a:t>письмо Учреждения от 14 июля 2022 года 01-301:</a:t>
            </a:r>
            <a:r>
              <a:rPr lang="en-US" sz="2400" dirty="0">
                <a:latin typeface="Arial" panose="020B0604020202020204" pitchFamily="34" charset="0"/>
              </a:rPr>
              <a:t> https://vk.com/public172972583?w=wall-172972583_629</a:t>
            </a:r>
            <a:endParaRPr lang="ru-RU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9443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647369"/>
            <a:ext cx="12192000" cy="48858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Закупки у единственного поставщика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(подрядчика, исполнителя)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(пункт 4, 5 части 1 статьи 93 Закона № 44-ФЗ)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Модуль «Малые закупки»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C09262-3744-475B-9E24-564552C7F36C}"/>
              </a:ext>
            </a:extLst>
          </p:cNvPr>
          <p:cNvSpPr/>
          <p:nvPr/>
        </p:nvSpPr>
        <p:spPr>
          <a:xfrm>
            <a:off x="1210916" y="72499"/>
            <a:ext cx="9770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Изменения законодательства о контрактной системе</a:t>
            </a:r>
          </a:p>
        </p:txBody>
      </p:sp>
    </p:spTree>
    <p:extLst>
      <p:ext uri="{BB962C8B-B14F-4D97-AF65-F5344CB8AC3E}">
        <p14:creationId xmlns:p14="http://schemas.microsoft.com/office/powerpoint/2010/main" val="23623341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D611-22E4-4E53-9253-81CB98248009}" type="slidenum">
              <a:rPr lang="ru-RU" smtClean="0"/>
              <a:t>46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DD33F18-F5A2-4E51-B377-6C0A98047FFF}"/>
              </a:ext>
            </a:extLst>
          </p:cNvPr>
          <p:cNvSpPr/>
          <p:nvPr/>
        </p:nvSpPr>
        <p:spPr>
          <a:xfrm>
            <a:off x="187960" y="891748"/>
            <a:ext cx="118160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В целях стимулирования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конкуренции и «цифровизации»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закупочной деятельности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действует Распоряжение Губернатора Курганской области от 20 января 2020 года № 3-П-р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закупка у единственного поставщика (пункт 4, 5 части 1 статьи 93 Закона № 44-ФЗ) –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600 тыс. рублей, осуществляется посредством Модуля «малых закупок» (за исключением определенных случаев) (пока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на закупки Закона № 44-ФЗ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 fontAlgn="auto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fontAlgn="auto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Приказ Департамента финансов Курганской области от 11 июля 2022 года № 62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«Об утверждении Регламента осуществления закупок малого объема с использованием региональной информационной системы в сфере закупок товаров, работ, услуг для обеспечения государственных нужд Курганской области».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57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Закупка у единственного поставщика («малые закупки»)</a:t>
            </a:r>
          </a:p>
        </p:txBody>
      </p:sp>
    </p:spTree>
    <p:extLst>
      <p:ext uri="{BB962C8B-B14F-4D97-AF65-F5344CB8AC3E}">
        <p14:creationId xmlns:p14="http://schemas.microsoft.com/office/powerpoint/2010/main" val="24071061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D611-22E4-4E53-9253-81CB98248009}" type="slidenum">
              <a:rPr lang="ru-RU" smtClean="0"/>
              <a:t>47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85172"/>
            <a:ext cx="11774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Малые закупки </a:t>
            </a: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(формально, не электронная процедура)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DD33F18-F5A2-4E51-B377-6C0A98047FFF}"/>
              </a:ext>
            </a:extLst>
          </p:cNvPr>
          <p:cNvSpPr/>
          <p:nvPr/>
        </p:nvSpPr>
        <p:spPr>
          <a:xfrm>
            <a:off x="0" y="938828"/>
            <a:ext cx="73183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«Малые закупки Курганской области»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https://zakupki.45fin.ru/smallpurchases/Menu/Page/1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C9182C-B302-46F0-BA48-57D404470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849432"/>
            <a:ext cx="5636370" cy="459975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8BE2CB9-7545-42AF-87BA-F91C50B0DC9F}"/>
              </a:ext>
            </a:extLst>
          </p:cNvPr>
          <p:cNvSpPr/>
          <p:nvPr/>
        </p:nvSpPr>
        <p:spPr>
          <a:xfrm>
            <a:off x="7346675" y="1108105"/>
            <a:ext cx="4912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Малые закупки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DFB3D1-69C4-489D-880E-ED403756D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824" y="1871661"/>
            <a:ext cx="4915956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320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D611-22E4-4E53-9253-81CB98248009}" type="slidenum">
              <a:rPr lang="ru-RU" smtClean="0"/>
              <a:t>48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DD33F18-F5A2-4E51-B377-6C0A98047FFF}"/>
              </a:ext>
            </a:extLst>
          </p:cNvPr>
          <p:cNvSpPr/>
          <p:nvPr/>
        </p:nvSpPr>
        <p:spPr>
          <a:xfrm>
            <a:off x="187960" y="831761"/>
            <a:ext cx="118160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изменения:</a:t>
            </a:r>
          </a:p>
          <a:p>
            <a:pPr marL="457200" indent="-457200" algn="just" fontAlgn="auto"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закупка осуществляется только посредством формирования извещения о закупке малого объема; </a:t>
            </a:r>
            <a:r>
              <a:rPr lang="ru-RU" sz="24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оферта</a:t>
            </a:r>
          </a:p>
          <a:p>
            <a:pPr algn="just" fontAlgn="auto"/>
            <a:endParaRPr lang="ru-RU" sz="2400" strike="sngStrik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fontAlgn="auto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сократились сроки направления проекта контракта, подписания проекта контракта победителем закупки и рассмотрения протокола разногласий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рабочего дня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 fontAlgn="auto">
              <a:buFont typeface="Arial" panose="020B0604020202020204" pitchFamily="34" charset="0"/>
              <a:buChar char="•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fontAlgn="auto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скорректирован Перечень товаров, работ, услуг закупка малого объема которых может осуществляться без использования Модуля: </a:t>
            </a:r>
          </a:p>
          <a:p>
            <a:pPr marL="452438" algn="just" fontAlgn="auto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уменьшился ценовой порог осуществления закупок малого объема без использования Модуля до 10 тысяч рублей; </a:t>
            </a:r>
          </a:p>
          <a:p>
            <a:pPr marL="452438" algn="just" fontAlgn="auto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скорректированы (дополнены) отдельные положения (например, услуги в сфере охраны до 30 тысяч рублей, закупка в условиях угрозы организации и др. </a:t>
            </a:r>
          </a:p>
          <a:p>
            <a:pPr algn="just" fontAlgn="auto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857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Закупка у единственного поставщика («малые закупки»)</a:t>
            </a:r>
          </a:p>
        </p:txBody>
      </p:sp>
    </p:spTree>
    <p:extLst>
      <p:ext uri="{BB962C8B-B14F-4D97-AF65-F5344CB8AC3E}">
        <p14:creationId xmlns:p14="http://schemas.microsoft.com/office/powerpoint/2010/main" val="14925728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647369"/>
            <a:ext cx="12192000" cy="5138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Закупки у единственного поставщика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 результатам несостоявшейся процедуры</a:t>
            </a: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пункт 25 части 1 статьи 93 Закона № 44-ФЗ</a:t>
            </a: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статья 15 Федерального закона от 8 марта 2022 года  № 46-ФЗ</a:t>
            </a: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Постановление Правительства Курганской области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 31 марта 2022 года N 87</a:t>
            </a: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C09262-3744-475B-9E24-564552C7F36C}"/>
              </a:ext>
            </a:extLst>
          </p:cNvPr>
          <p:cNvSpPr/>
          <p:nvPr/>
        </p:nvSpPr>
        <p:spPr>
          <a:xfrm>
            <a:off x="1210916" y="72499"/>
            <a:ext cx="9770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Изменения законодательства о контрактной системе</a:t>
            </a:r>
          </a:p>
        </p:txBody>
      </p:sp>
    </p:spTree>
    <p:extLst>
      <p:ext uri="{BB962C8B-B14F-4D97-AF65-F5344CB8AC3E}">
        <p14:creationId xmlns:p14="http://schemas.microsoft.com/office/powerpoint/2010/main" val="3494570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D611-22E4-4E53-9253-81CB98248009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CEEB64-957A-448C-AEEF-89862AA4E349}"/>
              </a:ext>
            </a:extLst>
          </p:cNvPr>
          <p:cNvSpPr/>
          <p:nvPr/>
        </p:nvSpPr>
        <p:spPr>
          <a:xfrm>
            <a:off x="472611" y="2649085"/>
            <a:ext cx="1129847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</a:t>
            </a:r>
            <a:r>
              <a:rPr lang="ru-RU" sz="3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условный знак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указывающий на информацию, которая будет  в вопросах  тестирования.</a:t>
            </a:r>
            <a:endParaRPr lang="ru-RU" sz="6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4D98607-A215-4CD2-AF86-400806D9FDB1}"/>
              </a:ext>
            </a:extLst>
          </p:cNvPr>
          <p:cNvSpPr/>
          <p:nvPr/>
        </p:nvSpPr>
        <p:spPr>
          <a:xfrm>
            <a:off x="236306" y="258303"/>
            <a:ext cx="3079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Полезные 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17701855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8477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Пункт 25 части 1 статьи 93 Закона № 44-ФЗ </a:t>
            </a:r>
            <a:r>
              <a:rPr lang="ru-RU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</a:t>
            </a:r>
            <a:endParaRPr lang="ru-RU" sz="25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19808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ДЕЙСТВУЮЩИХ МЕХАНИЗМА: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пункт 25 части 1 статьи 93 Закона №44-ФЗ (постоянный):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	с 1 января 2022 года можно осуществлять закупки в случаях когда поставщик (подрядчик, исполнитель) не участвовал в закупке (отсутствуют заявки);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spc="-5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2400" b="1" spc="-5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СЛУЧАИ (ВРЕМЕННЫЕ)</a:t>
            </a:r>
            <a:r>
              <a:rPr lang="ru-RU" sz="2400" b="1" spc="-5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spc="-50" dirty="0">
                <a:latin typeface="Arial" panose="020B0604020202020204" pitchFamily="34" charset="0"/>
                <a:cs typeface="Arial" panose="020B0604020202020204" pitchFamily="34" charset="0"/>
              </a:rPr>
              <a:t>статья 15 Федерального закона от 8 марта 2022 года  № 46-ФЗ: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Постановление Правительства РФ от 10 марта 2022 г. N 339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Региональное (муниципальное)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Постановление Правительства Курганской области от 31 марта 2022 года N 87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 ЭТО РАЗНЫЕ ОСНОВАНИЯ ОСУЩЕСТВЛЕНИЯ ЗАКУПКИ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r>
              <a:rPr lang="ru-RU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i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25 части 1 статьи 93 Закона №44-ФЗ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механизм Закона № 44-ФЗ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(постоянно действующий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января 2022 года);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СЛУЧАИ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временный (особый) механизм для исключительных ситуаций, когда другими способами закупку осуществить нельзя либо не целесообразно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(действует до 31 декабря 2022 года).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6056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8477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Пункт 25 части 1 статьи 93 Закона № 44-ФЗ </a:t>
            </a:r>
            <a:r>
              <a:rPr lang="ru-RU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</a:t>
            </a:r>
            <a:endParaRPr lang="ru-RU" sz="25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64024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ПРОЦЕДУРА НЕ СОСТОЯЛАСЬ? В первую очередь = 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25 части 1 статьи 93 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«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25)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заключение контракта в соответствии с пунктом 6 части 2, пунктом 6 части 3, пунктом 2 части 4, частями 5, 6 и 8 статьи 52 Закона № 44-ФЗ 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признания определения поставщика (подрядчика, исполнителя) несостоявшимся»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4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поставщик (подрядчик, исполнитель)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уклонился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от заключения контракта – есть 1 (единственная) заявка, соответствующая требованиям, установленным в извещении (пункты 1, 2 части 1 статьи 52 Закона о контрактной системе);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поставщик (подрядчик, исполнитель) </a:t>
            </a:r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определен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- заявок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(не поданы, отклонены комиссией, уклонились от заключения контракта (пункты 3 – 6 части 1 статьи 52 Закона о контрактной системе).</a:t>
            </a:r>
            <a:r>
              <a:rPr lang="ru-RU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 ОБА СЛУЧАЯ = пункт 25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3683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8477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Пункт 25 части 1 статьи 93 Закона № 44-ФЗ </a:t>
            </a:r>
            <a:r>
              <a:rPr lang="ru-RU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</a:t>
            </a:r>
            <a:endParaRPr lang="ru-RU" sz="25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64024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Поставщик определен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есть 1 (единственная) заявка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согласование с контролирующим органом через ЕИС при НМЦК свыше 250 млн. рублей в соответствии с постановлением Правительства Российской Федерации от 30 июня 2020 года № 961 (далее – Постановление № 961)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(обязан согласовывать);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 </a:t>
            </a:r>
            <a:r>
              <a:rPr lang="ru-RU" sz="24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Поставщик не определен</a:t>
            </a:r>
            <a:r>
              <a:rPr lang="ru-RU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Т =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заявок от участников нет (не поступили, все отклонены)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согласование с контролирующим органом через ЕИС </a:t>
            </a:r>
            <a:r>
              <a:rPr lang="ru-RU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 НМЦК свыше 1 тысячи рублей</a:t>
            </a:r>
            <a:r>
              <a:rPr lang="ru-RU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соответствии с постановлением Правительства Российской Федерации от 30 июня 2020 года № 961 (далее – Постановление № 961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(не обязан, может быть новая закупка);</a:t>
            </a:r>
            <a:r>
              <a:rPr lang="ru-RU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ИСКЛЮЧЕНИЕ: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 проведении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электронного запроса котировок </a:t>
            </a:r>
            <a:r>
              <a:rPr lang="ru-RU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согласование с КО не требуется.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(пункт 5.2 письма Минфина России от 14 февраля 2022 года № 24-01-09/10138).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заключение контракта с единственным поставщиком на основании решения контрольного органа в сфере закупок </a:t>
            </a: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июля 2023 года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 без использования ЕИС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электронной площадки. (часть 4 статьи 8 Федерального закона от 2 июля 2021 года № 360-ФЗ).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F2F4816A-423A-4BF7-98DF-B658BEC8FB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6807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815479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Пункт 25 части 1 статьи 93 Закона № 44-ФЗ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764024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Т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аказчик с использованием ЕИС </a:t>
            </a:r>
            <a:r>
              <a:rPr lang="ru-RU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направляет обращение о согласовании заключения такого контракта в: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 (региональные заказчики) =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экономического развития Курганской области (региональные заказчики)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муниципальные заказчики) =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ОМС, уполномоченные на осуществление контроля в сфере закупок (муниципальный орган контроля должен иметь следующий вид полномочий в ЕИС -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«Контрольный орган в сфере закупок»).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Форма обращения о согласовании заключения контракта и порядок проведения контрольным органом в сфере закупок такого согласования установлены Постановлением № 961.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Подробнее =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письмо Учреждения от 19.05.2022 года № 01-222 (слайды «Руководство пользователя «Согласование заключения контракта с единственным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поставщиком посредством ЕИС»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https://vk.com/public172972583?w=wall-172972583_617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0769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02536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Пункт 25 части 1 статьи 93 Закона № 44-ФЗ </a:t>
            </a:r>
            <a:r>
              <a:rPr lang="ru-RU" sz="45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</a:t>
            </a:r>
            <a:endParaRPr lang="ru-RU" sz="45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64024"/>
            <a:ext cx="12192000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30 июня 2020 года № 961 (согласование)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4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Обращение о согласовании формируется посредством ЕИС</a:t>
            </a:r>
            <a:r>
              <a:rPr lang="ru-RU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Т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должно быть направлено не позднее 5 рабочих дней с даты размещения итогового протокола в ЕИС</a:t>
            </a:r>
            <a:r>
              <a:rPr lang="ru-RU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Т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При проведении электронной процедуры:</a:t>
            </a:r>
          </a:p>
          <a:p>
            <a:pPr algn="just"/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а) заказчик формирует обращение,  и прилагает </a:t>
            </a: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случае, если поставщик не определен) 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обращению информацию и документы,</a:t>
            </a:r>
          </a:p>
          <a:p>
            <a:pPr algn="just"/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информация и документы или их копии, предусмотренные в извещении об осуществлении закупки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частью 1, частями 1.1, 2 и 2.1 (при наличии таких требований) статьи 31 Закона № 44-ФЗ (если поставщик </a:t>
            </a:r>
            <a:r>
              <a:rPr lang="ru-RU" sz="23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определен: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 пункты 3 – 6 части 1 статьи 52 Закона № 44-ФЗ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just"/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	информация и документы или их копии, предусмотренные в извещении об осуществлении закупки (подпункт «е» пунктов 7, 9);</a:t>
            </a:r>
          </a:p>
          <a:p>
            <a:pPr algn="just"/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предложение о цене контракта для электронного аукциона  подпункт "ж" пункта 7 Правил.  </a:t>
            </a: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Остальные информация и документы = автоматически подгружаются из ЕИС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9917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02536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Пункт 25 части 1 статьи 93 Закона № 44-ФЗ</a:t>
            </a:r>
            <a:endParaRPr lang="ru-RU" sz="45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64024"/>
            <a:ext cx="1219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Обращение рассматривается контрольным органом посредством функционала ЕИС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10 рабочих дней КО, со дня следующего за направлением обращения.</a:t>
            </a:r>
          </a:p>
          <a:p>
            <a:pPr algn="just"/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Проводится внеплановая проверка, по результатам которой  КО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согласовывает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либо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согласовывает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заключение контракта (нарушен порядок Постановления 961, выявлены нарушения, повлиявшие на определение поставщика (подрядчика, исполнителя)</a:t>
            </a:r>
          </a:p>
          <a:p>
            <a:pPr algn="just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Контракт заключается на «общих основаниях» – «не позднее 20 дней» (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использования ЕИС до 01.07.2023 года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- (часть 4 статьи 8 Федерального закона от 2 июля 2021 года № 360-ФЗ).</a:t>
            </a:r>
          </a:p>
        </p:txBody>
      </p:sp>
    </p:spTree>
    <p:extLst>
      <p:ext uri="{BB962C8B-B14F-4D97-AF65-F5344CB8AC3E}">
        <p14:creationId xmlns:p14="http://schemas.microsoft.com/office/powerpoint/2010/main" val="30268231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00784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Единственный поставщик (пункт 25 части 1 статьи 93)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764024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Презентационный материал (согласование с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ед.поставщиком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https://zakupki.gov.ru/epz/main/public/document/view.html?searchString=&amp;sectionId=2027&amp;strictEqual=false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7794AE-2093-41FA-ACEB-71E151199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8" y="1962364"/>
            <a:ext cx="11578975" cy="489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364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815479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Пункт 25 части 1 статьи 93 Закона № 44-ФЗ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764024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Типичные проблемы. Нет функционала по направлению обращения. Не видно кнопки.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 личном кабинете ЕИС у должностного лица, направляющего обращение, должны быть установлены соответствующие права (лицом с правами администратора): «Администрирование» =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«Пользователи организации» =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«Права доступа пользователя» =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«Работа с реестром обращений в контрольный орган»</a:t>
            </a:r>
          </a:p>
          <a:p>
            <a:pPr algn="just"/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424699-B2F8-433F-8264-2170CE3EC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679" y="3811012"/>
            <a:ext cx="4019550" cy="228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125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815479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Пункт 25 части 1 статьи 93 Закона № 44-ФЗ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764024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Типичные проблемы. Контрольный орган не видит обращение (НЕТ ПРАВ в ЕИС). 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КО должны быть полномочия в ЕИС «Контрольный орган в сфере закупок», и также настроены права в личном кабинете КО.</a:t>
            </a:r>
          </a:p>
          <a:p>
            <a:pPr algn="just"/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0FF416-C841-42C7-86DA-65C904D72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69" y="1912172"/>
            <a:ext cx="11442738" cy="488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604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815479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Пункт 25 части 1 статьи 93 Закона № 44-ФЗ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764024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Типичные проблемы.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Если планируется заключение контракта с поставщиком (подрядчиком, исполнителем), заявка которого была отклонена комиссией по осуществлению закупок при конкурентной процедуре?</a:t>
            </a:r>
          </a:p>
          <a:p>
            <a:pPr algn="just"/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в случае если по результатам рассмотрения заявок на участие в закупке комиссия по осуществлению закупок отклонила все такие заявки, заказчик вправе осуществить закупку </a:t>
            </a:r>
            <a:r>
              <a:rPr lang="ru-RU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любого единственного поставщика (подрядчика, исполнителя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по согласованию с контрольным органом в сфере закупок (письмо Минфина России от 11 мая 2022 года № 24-0607/42951).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В случае, если основание, послужившее отклонением «устранено», + соблюдены положения постановления Правительства Российской Федерации от 30 июня 2020 года № 961. </a:t>
            </a:r>
          </a:p>
          <a:p>
            <a:pPr algn="just"/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41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5725"/>
            <a:ext cx="19976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Структура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9DB890-F7D8-4086-AD02-FD990A876874}"/>
              </a:ext>
            </a:extLst>
          </p:cNvPr>
          <p:cNvSpPr/>
          <p:nvPr/>
        </p:nvSpPr>
        <p:spPr>
          <a:xfrm>
            <a:off x="0" y="690936"/>
            <a:ext cx="12113703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Определение поставщика (подрядчика, исполнителя)</a:t>
            </a:r>
          </a:p>
          <a:p>
            <a:pPr algn="just"/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электронный 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запрос котировок;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Извещение об осуществлении закупки, «санкционный» Указ Президента Российской Федерации от 3 мая 2022 года № 252; 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Обновление ЕИС 12.0 – сроки исполнения контракта в извещении/заявке.</a:t>
            </a:r>
          </a:p>
          <a:p>
            <a:pPr algn="just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Закупки у единственного поставщика (подрядчика, исполнителя): 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           Модуль «Малые закупки»; 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пункт 25 части 1 </a:t>
            </a:r>
            <a:r>
              <a:rPr lang="ru-RU" sz="2200">
                <a:latin typeface="Arial" panose="020B0604020202020204" pitchFamily="34" charset="0"/>
                <a:cs typeface="Arial" panose="020B0604020202020204" pitchFamily="34" charset="0"/>
              </a:rPr>
              <a:t>статьи 93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Закона № 44-ФЗ (несостоявшаяся процедура); 	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Иные случаи: Постановление Правительства Курганской области № 87 (региональная комиссия по определению единственного поставщика);</a:t>
            </a:r>
          </a:p>
          <a:p>
            <a:pPr algn="just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Контракт:</a:t>
            </a:r>
          </a:p>
          <a:p>
            <a:pPr algn="just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условия (сроки), изменение существенных условий, расторжение контракта;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санкции в отношении контрагента (ответственность);</a:t>
            </a:r>
          </a:p>
          <a:p>
            <a:pPr algn="just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объекта закупки: 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вопросы формирования лотов;</a:t>
            </a:r>
          </a:p>
          <a:p>
            <a:pPr algn="just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актирования «этапы контракта»;</a:t>
            </a:r>
          </a:p>
          <a:p>
            <a:pPr algn="just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Административная практика, планируемые изменения.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9888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647369"/>
            <a:ext cx="12192000" cy="48858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ИНЫЕ СЛУЧАИ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закупки у единственного поставщика (подрядчика, исполнителя)</a:t>
            </a: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статья 15 Федерального закона от 8 марта 2022 года  № 46-ФЗ</a:t>
            </a: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Постановление Правительства Курганской области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 31 марта 2022 года N 87</a:t>
            </a: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C09262-3744-475B-9E24-564552C7F36C}"/>
              </a:ext>
            </a:extLst>
          </p:cNvPr>
          <p:cNvSpPr/>
          <p:nvPr/>
        </p:nvSpPr>
        <p:spPr>
          <a:xfrm>
            <a:off x="1210916" y="72499"/>
            <a:ext cx="9770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Изменения законодательства о контрактной системе</a:t>
            </a:r>
          </a:p>
        </p:txBody>
      </p:sp>
    </p:spTree>
    <p:extLst>
      <p:ext uri="{BB962C8B-B14F-4D97-AF65-F5344CB8AC3E}">
        <p14:creationId xmlns:p14="http://schemas.microsoft.com/office/powerpoint/2010/main" val="42481664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127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Статья 15 Федерального закона № 46 –ФЗ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764024"/>
            <a:ext cx="12192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ИНЫЕ СЛУЧАИ ЗАКУПОК У ЕД.ПОСТАВЩИКА ПО РЕШЕНИЮ Пр-ва РФ, ПКО.</a:t>
            </a:r>
          </a:p>
          <a:p>
            <a:pPr indent="450000" algn="ctr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Статья 15 Федерального закона № 46 –ФЗ</a:t>
            </a:r>
          </a:p>
          <a:p>
            <a:pPr indent="450000"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 31 декабря 2022 в дополнение к случаям, предусмотренным частью 1 статьи 93 Закона № 44-ФЗ  могут быть определены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иные случаи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осуществления закупок ТРУ, их порядок для </a:t>
            </a:r>
            <a:r>
              <a:rPr lang="ru-RU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государственных и (или) муниципальных нужд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 единственного поставщика  =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2438" algn="just"/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1. Правительство РФ = Постановление Правительства РФ от 10 марта 2022 г. N 339  (часть 1 статьи 15 ФЗ - 46); </a:t>
            </a:r>
          </a:p>
          <a:p>
            <a:pPr marL="457200" indent="-457200" algn="just">
              <a:buAutoNum type="arabicPeriod"/>
            </a:pP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 algn="just"/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2. ВИОВ субъекта РФ (Правительством Курганской области) для региональных и муниципальных заказчиков: Постановление Правительства Курганской области от 31 марта 2022 года N 87 «О случаях осуществления закупок товаров, работ, услуг для государственных нужд курганской области и (или) муниципальных нужд муниципальных образований курганской области у единственного поставщика (подрядчика, исполнителя) и порядке их осуществления» (часть 2 статьи 15  ФЗ – 46).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343926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764024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ИНЫЕ СЛУЧАИ ЗАКУПОК У ЕД.ПОСТАВЩИКА (ФЕДЕРАЛЬНЫЙ)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10 марта 2022 г. N 339 «О случаях осуществления закупок товаров, работ, услуг для государственных и (или) муниципальных нужд у единственного поставщика (подрядчика, исполнителя) и порядке их осуществления»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450000"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протокол заседания Правительства Российской Федерации, координационного или совещательного органа под председательством Председателя Правительства Российской Федерации, Правительственной комиссии по повышению устойчивости российской экономики в условиях санкций (ее Президиума), содержащее решение:</a:t>
            </a:r>
          </a:p>
          <a:p>
            <a:pPr indent="450000" algn="just"/>
            <a:r>
              <a:rPr lang="ru-RU" sz="2400" spc="-100" dirty="0">
                <a:latin typeface="Arial" panose="020B0604020202020204" pitchFamily="34" charset="0"/>
                <a:cs typeface="Arial" panose="020B0604020202020204" pitchFamily="34" charset="0"/>
              </a:rPr>
              <a:t>определяющее  единственного поставщика (подрядчика, исполнителя) (+ поручение Председателя Правительства Российской);</a:t>
            </a:r>
          </a:p>
          <a:p>
            <a:pPr indent="450000"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конкретную закупку, которую можно осуществить у единственного поставщика (подрядчика, исполнителя).</a:t>
            </a:r>
          </a:p>
          <a:p>
            <a:pPr indent="450000"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резервный фонд (федеральный, региональный) (требуется акт ПКО) (пункт 1 ПП РФ 339).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771850-968E-4318-977C-C9AE4B365B69}"/>
              </a:ext>
            </a:extLst>
          </p:cNvPr>
          <p:cNvSpPr txBox="1"/>
          <p:nvPr/>
        </p:nvSpPr>
        <p:spPr>
          <a:xfrm>
            <a:off x="275771" y="165100"/>
            <a:ext cx="1127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Постановление Правительства РФ от 10 марта 2022 г. N 339</a:t>
            </a:r>
          </a:p>
        </p:txBody>
      </p:sp>
    </p:spTree>
    <p:extLst>
      <p:ext uri="{BB962C8B-B14F-4D97-AF65-F5344CB8AC3E}">
        <p14:creationId xmlns:p14="http://schemas.microsoft.com/office/powerpoint/2010/main" val="20109432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764024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Например: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Распоряжение Правительства РФ от 04.06.2022 N 1444-р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&lt;Об определении Фонда "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Росконгресс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" единственным исполнителем осуществляемых Минюстом России закупок услуг по подготовке и проведению в 2022 году Петербургского международного юридического форума&gt;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резервного фонда субъекта РФ должен быть акт областной администрации: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Хабаровского УФАС России от 11.07.2022 N 85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Как установлено Инспекцией, Правительством Хабаровского края издано распоряжение от 02.07.2022 N 745-пр "О выделении средств из резервного фонда Правительства Хабаровского края" для заключения вышеуказанных контрактов.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Распоряжением Правительства Хабаровского края от 02.07.2022 N 746-пр определен единственный поставщик (исполнитель, подрядчик) закупок товаров, работ, услуг, осуществляемых Учреждением за счет средств резервного фонда Правительства Хабаровского края.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Из анализа вышеупомянутых контрактов Инспекция приходит к выводу о том, что заказчиком соблюдены требования п. 5 Постановления N 339.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AF746A-4CE7-4E02-B8A9-31EC11DEC284}"/>
              </a:ext>
            </a:extLst>
          </p:cNvPr>
          <p:cNvSpPr txBox="1"/>
          <p:nvPr/>
        </p:nvSpPr>
        <p:spPr>
          <a:xfrm>
            <a:off x="203200" y="208642"/>
            <a:ext cx="1127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Постановление Правительства РФ от 10 марта 2022 г. N 339</a:t>
            </a:r>
          </a:p>
        </p:txBody>
      </p:sp>
    </p:spTree>
    <p:extLst>
      <p:ext uri="{BB962C8B-B14F-4D97-AF65-F5344CB8AC3E}">
        <p14:creationId xmlns:p14="http://schemas.microsoft.com/office/powerpoint/2010/main" val="41639904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111714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Постановление Правительства РФ от 10 марта 2022 г. N 339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764024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Особенности закупки по ПП РФ 339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Заказчику необходимо:	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указать в контракте конкретный подпункт ПП РФ от 10.03.2022 N 339, на основании которого составлен акт, в соответствии с которым осуществляется закупка;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включить в контракт обоснование цены контракта;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предусмотреть исполнение контракта и включить информацию в реестр контрактов в порядке, установленном законодательством о контрактной системе для контрактов, заключённых в соответствии с п.2 ч.1 ст.93 Закона № 44-ФЗ;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не позднее 3 рабочих дней со дня, следующего за днем заключения контракта, направить в контрольный орган уведомление о закупке с приложением копии заключенного контракта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ФЗ-104 (ч.5 ст.5): электронное актирование распространяется на указанные контракты.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8722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219" y="114300"/>
            <a:ext cx="11641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Курганской области от 31 марта 2022 г. N 87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64024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Постановление ПП КО 87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Случаи и условия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Установлены случаи осуществления закупок у единственного поставщика государственными и муниципальными заказчиками (пункт 1), условия при которых можно  такие закупки (пункт 2, 2.1), порядок их согласования;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Порядок согласования: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Закупка осуществляется по решению комиссии по определению единственного поставщика (подрядчика, исполнителя)	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по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результатам рассмотрения предложения об осуществлении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закупок для обеспечения государственных нужд Курганской области и (или) муниципальных нужд муниципальных образований Курганской области у единственного поставщика (подрядчика, исполнителя), 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которое направляется заказчиком через ОИВ по соответствующему направлению деятельности.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Особенности заключения контракта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017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1832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Курганской области от 31 марта 2022 г. N 87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64024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!!!ВАЖНО!!!</a:t>
            </a:r>
            <a:r>
              <a:rPr lang="ru-RU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Т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ИНЫЕ СЛУЧАИ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Постановление Правительства Курганской области от 31 марта 2022 г. N 87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и</a:t>
            </a:r>
          </a:p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пункт 25 части 1 статьи 93 Закона №44-ФЗ:</a:t>
            </a:r>
          </a:p>
          <a:p>
            <a:pPr algn="ctr"/>
            <a:endParaRPr lang="ru-RU" sz="2400" b="1" u="sng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 </a:t>
            </a:r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Разные способы осуществления закупок</a:t>
            </a:r>
            <a:r>
              <a:rPr lang="ru-RU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Т</a:t>
            </a:r>
            <a:endParaRPr lang="ru-RU" sz="24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Осуществление закупок  в соответствии с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Постановлением Правительства Курганской области от 31 марта 2022 г. N 87, возможно при нецелесообразности и (или) невозможности осуществить закупку: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конкурентным способом;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другим способом,  в т. ч. у единственного поставщика по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пункту 25 части 1 статьи 93 Закона №44-ФЗ;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1810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764024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Случаи, указаны в пункте 1: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оборудование, транспортные средства,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мед.изделия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лекарства;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выполнение работ по строительству, реконструкции, капитальному и текущему ремонту объекта капитального строительства, линейного объекта, по ремонту оборудования, некапитального строения, сооружения (строений, сооружений), по сохранению объектов культурного наследия (памятников истории и культуры) народов Российской Федерации, по благоустройству территории;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осуществление закупки благоустроенного жилого помещения для детей- сирот, граждан подлежащих переселению из аварийного жилья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Условия (пункт ПП КО 87 2)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По общему правилу при условии: если процедура не состоялась по причине </a:t>
            </a:r>
            <a:r>
              <a:rPr lang="ru-RU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определения поставщика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либо контракт расторгнут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4300"/>
            <a:ext cx="11832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Курганской области от 31 марта 2022 г. N 87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8419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218" y="83477"/>
            <a:ext cx="943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 по Постановлению ПП КО 87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764024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Необходимо установить основание и условия направления предложения (пункты 1, 2, 2.1 Постановления № 87).</a:t>
            </a:r>
          </a:p>
          <a:p>
            <a:pPr marL="457200" indent="-457200">
              <a:buAutoNum type="arabicPeriod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В соответствии Постановлением № 87 заказчик вправе направить предложение в случаях, предусмотренного пунктом 1 при одном из следующих условий: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процедура определения поставщика (подрядчика, исполнителя) не состоялась и не привела к заключению контракта по причине отсутствия заявок на участие в закупке, их отклонения комиссией по осуществлению закупок или уклонения всех участников от заключения контракта либо заключенный контракт был расторгнут;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либо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закупка подпадает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исключения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предусмотренные пунктом 2.1. Постановления № 87, при которых не требуется проведение процедуры определения поставщика (подрядчика, исполнителя) конкурентным способом.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547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1832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Курганской области от 31 марта 2022 г. N 87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64024"/>
            <a:ext cx="1219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Закупка не состоялась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(не поданы заявки от участников, отклонены все, отказ от заключения контракта, пункты 3 – 6 части 1 статьи 52)</a:t>
            </a: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25 части 1 статьи 93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закупка конкурентным способом</a:t>
            </a:r>
          </a:p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Не найден поставщик в течение срока направления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обращения в КО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раб. дней), нецелесообразно, КО не согласовал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 УКАЗАТЬ ПРИЧИНЫ ЛИБО ОБОСНОВАТЬ НЕИСПОЛЬЗОВАНИЕ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D3189306-F922-4EBF-B57A-5F0FCC2F09A8}"/>
              </a:ext>
            </a:extLst>
          </p:cNvPr>
          <p:cNvCxnSpPr>
            <a:cxnSpLocks/>
          </p:cNvCxnSpPr>
          <p:nvPr/>
        </p:nvCxnSpPr>
        <p:spPr>
          <a:xfrm>
            <a:off x="9801546" y="1692665"/>
            <a:ext cx="0" cy="126629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6F02C6FD-1799-4D43-AFB9-EEC72BB2182F}"/>
              </a:ext>
            </a:extLst>
          </p:cNvPr>
          <p:cNvCxnSpPr>
            <a:cxnSpLocks/>
          </p:cNvCxnSpPr>
          <p:nvPr/>
        </p:nvCxnSpPr>
        <p:spPr>
          <a:xfrm>
            <a:off x="5881952" y="4619252"/>
            <a:ext cx="0" cy="104644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30C2F37-2455-47E2-895D-5C3C13953A77}"/>
              </a:ext>
            </a:extLst>
          </p:cNvPr>
          <p:cNvSpPr/>
          <p:nvPr/>
        </p:nvSpPr>
        <p:spPr>
          <a:xfrm>
            <a:off x="0" y="5665699"/>
            <a:ext cx="1198994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u="sng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СЛУЧАИ</a:t>
            </a:r>
          </a:p>
          <a:p>
            <a:pPr algn="ctr"/>
            <a:r>
              <a:rPr lang="ru-RU" sz="2300" b="1" u="sng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 в комиссию через ОИВ  в соответствии с Постановлением Правительства Курганской области  от 31 марта 2022 г. N 87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085F9417-22A0-4542-B0FE-6FF24DB46B78}"/>
              </a:ext>
            </a:extLst>
          </p:cNvPr>
          <p:cNvCxnSpPr>
            <a:cxnSpLocks/>
          </p:cNvCxnSpPr>
          <p:nvPr/>
        </p:nvCxnSpPr>
        <p:spPr>
          <a:xfrm>
            <a:off x="2256890" y="1692665"/>
            <a:ext cx="0" cy="126629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458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D611-22E4-4E53-9253-81CB98248009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4B5FBD-BEB4-4BB8-85BD-546623616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" y="3441681"/>
            <a:ext cx="12192000" cy="314054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E488E2-F957-42BE-9867-00E906D48619}"/>
              </a:ext>
            </a:extLst>
          </p:cNvPr>
          <p:cNvSpPr/>
          <p:nvPr/>
        </p:nvSpPr>
        <p:spPr>
          <a:xfrm>
            <a:off x="1171255" y="690467"/>
            <a:ext cx="92775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Федеральные законы 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от 02.07.2021 N 360-ФЗ, 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 30.12.2021 N 476-ФЗ, 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 08.03.2022 N 46-ФЗ, 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 26.03.2022 N 64-ФЗ, 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 16.04.2022 N 104-ФЗ,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 16.04.2022 N 109-ФЗ, 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 11.06.2022 N 160-ФЗ, 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 28.06.2022 N 231-ФЗ, 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 14.07.2022 N 272-ФЗ,</a:t>
            </a: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b="1" u="sng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FFA11D-8A29-4FF5-BDD2-6D7B114083A3}"/>
              </a:ext>
            </a:extLst>
          </p:cNvPr>
          <p:cNvSpPr/>
          <p:nvPr/>
        </p:nvSpPr>
        <p:spPr>
          <a:xfrm>
            <a:off x="0" y="85233"/>
            <a:ext cx="8743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Изменения законодательства о контрактной системе</a:t>
            </a:r>
          </a:p>
        </p:txBody>
      </p:sp>
    </p:spTree>
    <p:extLst>
      <p:ext uri="{BB962C8B-B14F-4D97-AF65-F5344CB8AC3E}">
        <p14:creationId xmlns:p14="http://schemas.microsoft.com/office/powerpoint/2010/main" val="28451611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1832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Курганской области от 31 марта 2022 г. N 87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64024"/>
            <a:ext cx="1219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 расторгнут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соглашению сторон, по решению суда, в случае одностороннего отказа стороны контракта от исполнения контракта в соответствии с гражданским законодательством)</a:t>
            </a: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17.1. статьи 95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закупка конкурентным способом</a:t>
            </a:r>
          </a:p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 вправе заключить контракт</a:t>
            </a:r>
          </a:p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следующим участником (по порядковому номеру заявки) </a:t>
            </a:r>
          </a:p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цене им предложенной (на цену неисполненных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.-в)      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Участники отказались. 2. Признаки недобросовестности уча-в.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Не внесли в РНП (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одност.отказ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4. Иные причины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 УКАЗАТЬ ПРИЧИНЫ ЛИБО ОБОСНОВАТЬ НЕИСПОЛЬЗОВАНИЕ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D3189306-F922-4EBF-B57A-5F0FCC2F09A8}"/>
              </a:ext>
            </a:extLst>
          </p:cNvPr>
          <p:cNvCxnSpPr>
            <a:cxnSpLocks/>
          </p:cNvCxnSpPr>
          <p:nvPr/>
        </p:nvCxnSpPr>
        <p:spPr>
          <a:xfrm>
            <a:off x="9806152" y="1918697"/>
            <a:ext cx="15943" cy="120260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6F02C6FD-1799-4D43-AFB9-EEC72BB2182F}"/>
              </a:ext>
            </a:extLst>
          </p:cNvPr>
          <p:cNvCxnSpPr>
            <a:cxnSpLocks/>
          </p:cNvCxnSpPr>
          <p:nvPr/>
        </p:nvCxnSpPr>
        <p:spPr>
          <a:xfrm>
            <a:off x="5933323" y="5207020"/>
            <a:ext cx="0" cy="45867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30C2F37-2455-47E2-895D-5C3C13953A77}"/>
              </a:ext>
            </a:extLst>
          </p:cNvPr>
          <p:cNvSpPr/>
          <p:nvPr/>
        </p:nvSpPr>
        <p:spPr>
          <a:xfrm>
            <a:off x="0" y="5665699"/>
            <a:ext cx="1198994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u="sng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СЛУЧАИ</a:t>
            </a:r>
          </a:p>
          <a:p>
            <a:pPr algn="ctr"/>
            <a:r>
              <a:rPr lang="ru-RU" sz="2300" b="1" u="sng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 в комиссию через ОИВ  в соответствии с Постановлением Правительства Курганской области  от 31 марта 2022 г. N 87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085F9417-22A0-4542-B0FE-6FF24DB46B78}"/>
              </a:ext>
            </a:extLst>
          </p:cNvPr>
          <p:cNvCxnSpPr>
            <a:cxnSpLocks/>
          </p:cNvCxnSpPr>
          <p:nvPr/>
        </p:nvCxnSpPr>
        <p:spPr>
          <a:xfrm>
            <a:off x="1547975" y="1918697"/>
            <a:ext cx="0" cy="108135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1258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1832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Курганской области от 31 марта 2022 г. N 87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64024"/>
            <a:ext cx="12192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исключения «без торгов» (пункт 2.1.):</a:t>
            </a:r>
          </a:p>
          <a:p>
            <a:pPr algn="just"/>
            <a:r>
              <a:rPr lang="ru-RU" sz="21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закупки продовольствия для социальной сферы;</a:t>
            </a:r>
          </a:p>
          <a:p>
            <a:pPr algn="just"/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	закупки программного обеспечения, товаров, работ, услуг в сфере информационно-коммуникационных технологий;</a:t>
            </a:r>
          </a:p>
          <a:p>
            <a:pPr algn="just"/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	закупки  предупреждения и (или) ликвидации ЧС до введения режима повышенной готовности;</a:t>
            </a:r>
          </a:p>
          <a:p>
            <a:pPr algn="just"/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	закупки котельного, газового оборудования, работ по их монтажу;</a:t>
            </a:r>
          </a:p>
          <a:p>
            <a:pPr algn="just"/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	работы, услуги по ТБО, ТКО (транспортировка, утилизация, подрядные работы);</a:t>
            </a:r>
          </a:p>
          <a:p>
            <a:pPr algn="just"/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	работы по газификации;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	выполнение работ, оказание услуг по строительству, текущему и капитальному ремонту, инженерным изысканиям, проектированию в рамках реализации государственных программ Курганской области: «Развитие здравоохранения», «Развитие образования и реализация государственной молодежной политики», «Развитие культуры Зауралья»;</a:t>
            </a:r>
          </a:p>
          <a:p>
            <a:pPr algn="just"/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	товары, работы, услуги в рамках реализации национального проекта «Здравоохранение».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 дополнения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8659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1832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Курганской области от 31 марта 2022 г. N 87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64024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Требование к предложению (пункт 5)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1)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Воспользоваться формой предложения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(письмо Департамента финансов Курганской области от 11 апреля 2022 года 21-1098/22), заполнить в соответствии с пунктом 5;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2)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приложить: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проект контракта (описание объекта закупки);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обоснование начальной (максимальной) цены контракта, цены контракта, 	заключаемого с единственным поставщиком (подрядчиком, исполнителем);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согласие поставщика (подрядчиком, исполнителем), указанного в предложении, заключить контракт на предусмотренных условиях; 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иные документы (например, подтверждающие опыт поставщика, соответствие его требованиям 31 статьи Закона № 44-ФЗ)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3)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Направить через ОИВ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(либо представить с сопроводительным письмом от ОИВ) по соответствующему направлению деятельности (ГРБС либо специфика объекта закупки.</a:t>
            </a:r>
          </a:p>
        </p:txBody>
      </p:sp>
    </p:spTree>
    <p:extLst>
      <p:ext uri="{BB962C8B-B14F-4D97-AF65-F5344CB8AC3E}">
        <p14:creationId xmlns:p14="http://schemas.microsoft.com/office/powerpoint/2010/main" val="372729422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1832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Курганской области от 31 марта 2022 г. N 87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95444"/>
            <a:ext cx="12192000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обоснование направления предложения (подпункт 3 пункта 5 Постановления 87);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в предложении должна быть информация о причинно-следственной связи между обстоятельствами осуществления закупки, экономической и (или) технологической нецелесообразностью (невозможностью) осуществления закупки с использованием конкурентных способов, других способов закупок, в том числе пункта 25 части 1 статьи 93 (право заключить контракта через согласование с КО, части 17.1. статьи 95 (расторжение) Закона № 44-ФЗ);</a:t>
            </a:r>
          </a:p>
          <a:p>
            <a:pPr algn="just"/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	например, срочность (расчет сроков проведения процедуры и исполнения обязательств, сопоставление их с контрольными сроками (освоение, погода для работ); </a:t>
            </a:r>
          </a:p>
          <a:p>
            <a:pPr algn="just"/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	об отсутствии конкуренции на сегменте рынка, об экономической ситуации, например, о нестабильном росте цен; </a:t>
            </a:r>
          </a:p>
          <a:p>
            <a:pPr algn="just"/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25 части 1 статьи 93 Закона № 44-ФЗ: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об отсутствии потенциального поставщика в период регламентного срока направления обращения в контролирующий орган, о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ненаправлении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обращения, в КО с указанием причин отказ КО.</a:t>
            </a:r>
          </a:p>
        </p:txBody>
      </p:sp>
    </p:spTree>
    <p:extLst>
      <p:ext uri="{BB962C8B-B14F-4D97-AF65-F5344CB8AC3E}">
        <p14:creationId xmlns:p14="http://schemas.microsoft.com/office/powerpoint/2010/main" val="193462380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1832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Курганской области от 31 марта 2022 г. N 87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64024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обоснование выбора поставщика, информацию об опыте поставки товаров, выполнения работ, оказания услуг, связанного с предметом контракта (подпункт 4 пункта 5 Постановления 87):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предлагаемый единственный поставщик, закупаемый товар должны соответствовать требованиям законодательства, в том числе устанавливаемым в извещении о закупке конкурентным способом (лицензии, СРО, ОПЫТ по 2571 (универсальный, специальный);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национальный режим должен быть соблюден (запреты =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обязательно; ограничения =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приоритет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сторону отечественного товара, ЕАЭС) - письмо Минпромторга России от 27 апреля 2022 года № ОВ-39122/12; 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указание на предложение таким поставщиком наименьшей цены;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согласие на исполнение контракта на условиях заказчика, либо предложение лучших условий исполнения обязательств по контракту (должно быть указано в согласии);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опыт исполнения контрактов, в том числе, предмет которых технологически, территориально взаимосвязан с предметом контракта планируемой закупки.</a:t>
            </a:r>
          </a:p>
        </p:txBody>
      </p:sp>
    </p:spTree>
    <p:extLst>
      <p:ext uri="{BB962C8B-B14F-4D97-AF65-F5344CB8AC3E}">
        <p14:creationId xmlns:p14="http://schemas.microsoft.com/office/powerpoint/2010/main" val="4805891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1832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Курганской области от 31 марта 2022 г. N 87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64024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Рассмотрение: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предварительная проверка  - 2 рабочих дня, следующих за днем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НАДЛЕЖАЩЕГО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внесения предложения (через ОИВ, со всей информацией и документами);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Заседание комиссии проводится не позднее 5 рабочих дней, следующих за днем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НАДЛЕЖАЩЕГО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внесения предложения (день внесения определяется с учетом срока устранения замечаний, в случае их выявления) =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отказ либо положительное решение.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В адрес заказчика, внесшего предложение, направляется выписка из протокола, содержащая резолютивную часть решения комиссии.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В выписке также указывается дата принятия комиссией решения (дата проведения заседания комиссии).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Информация об особенностях заключения контракта по итогам положительного решения комиссии изложена в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 Департамента финансов Курганской области от 15 июня 2022 года № 21-1774/22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903269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16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Курганской области от 31 марта 2022 г. N 87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64024"/>
            <a:ext cx="12192000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Федеральной антимонопольной службы от 17 марта 2022 г. </a:t>
            </a:r>
            <a:b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МШ/22107/22 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целью принятия Закона N 46-ФЗ является </a:t>
            </a: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национальных интересов Российской Федерации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в связи с недружественными действиями иностранных государств и международных организаций.</a:t>
            </a:r>
          </a:p>
          <a:p>
            <a:pPr algn="just"/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	Таким образом, решения о принятии актов об осуществлении закупки для нужд субъекта Российской Федерации у единственного поставщика (подрядчика, исполнителя) должны приниматься с </a:t>
            </a: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учетом необходимости защиты национальных интересов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в связи с недружественными действиями иностранных государств и международных организаций, а также </a:t>
            </a: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срочности осуществления закупки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	Вместе с тем </a:t>
            </a: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наличии возможности осуществления конкурентных закупок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товаров, работ, услуг, такие закупки </a:t>
            </a: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проводиться конкурентными способами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071277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647369"/>
            <a:ext cx="12192000" cy="48858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Контракт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C09262-3744-475B-9E24-564552C7F36C}"/>
              </a:ext>
            </a:extLst>
          </p:cNvPr>
          <p:cNvSpPr/>
          <p:nvPr/>
        </p:nvSpPr>
        <p:spPr>
          <a:xfrm>
            <a:off x="1210916" y="72499"/>
            <a:ext cx="9770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Изменения законодательства о контрактной системе</a:t>
            </a:r>
          </a:p>
        </p:txBody>
      </p:sp>
    </p:spTree>
    <p:extLst>
      <p:ext uri="{BB962C8B-B14F-4D97-AF65-F5344CB8AC3E}">
        <p14:creationId xmlns:p14="http://schemas.microsoft.com/office/powerpoint/2010/main" val="798380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изменения Федерального закона от 05.04.2013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44-ФЗ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2610" y="764022"/>
            <a:ext cx="11253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kern="15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</a:t>
            </a:r>
            <a:r>
              <a:rPr lang="ru-RU" sz="2400" b="1" kern="1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овый порядок оплаты по контрактам (ФЗ-104)</a:t>
            </a:r>
          </a:p>
          <a:p>
            <a:pPr algn="just"/>
            <a:r>
              <a:rPr lang="ru-RU" sz="2400" b="1" kern="1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(часть 13.1 статьи 34)  - для всех заказчиков </a:t>
            </a:r>
            <a:r>
              <a:rPr lang="ru-RU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</a:t>
            </a:r>
            <a:endParaRPr lang="ru-RU" sz="2400" b="1" kern="15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6">
            <a:extLst>
              <a:ext uri="{FF2B5EF4-FFF2-40B4-BE49-F238E27FC236}">
                <a16:creationId xmlns:a16="http://schemas.microsoft.com/office/drawing/2014/main" id="{0A46FFA9-A971-4C1D-99D7-9B92DF027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136069"/>
              </p:ext>
            </p:extLst>
          </p:nvPr>
        </p:nvGraphicFramePr>
        <p:xfrm>
          <a:off x="399721" y="1884512"/>
          <a:ext cx="11403396" cy="43022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99921">
                  <a:extLst>
                    <a:ext uri="{9D8B030D-6E8A-4147-A177-3AD203B41FA5}">
                      <a16:colId xmlns:a16="http://schemas.microsoft.com/office/drawing/2014/main" val="158045481"/>
                    </a:ext>
                  </a:extLst>
                </a:gridCol>
                <a:gridCol w="1666240">
                  <a:extLst>
                    <a:ext uri="{9D8B030D-6E8A-4147-A177-3AD203B41FA5}">
                      <a16:colId xmlns:a16="http://schemas.microsoft.com/office/drawing/2014/main" val="528247120"/>
                    </a:ext>
                  </a:extLst>
                </a:gridCol>
                <a:gridCol w="1530018">
                  <a:extLst>
                    <a:ext uri="{9D8B030D-6E8A-4147-A177-3AD203B41FA5}">
                      <a16:colId xmlns:a16="http://schemas.microsoft.com/office/drawing/2014/main" val="3183384433"/>
                    </a:ext>
                  </a:extLst>
                </a:gridCol>
                <a:gridCol w="2301240">
                  <a:extLst>
                    <a:ext uri="{9D8B030D-6E8A-4147-A177-3AD203B41FA5}">
                      <a16:colId xmlns:a16="http://schemas.microsoft.com/office/drawing/2014/main" val="3350002557"/>
                    </a:ext>
                  </a:extLst>
                </a:gridCol>
                <a:gridCol w="2114419">
                  <a:extLst>
                    <a:ext uri="{9D8B030D-6E8A-4147-A177-3AD203B41FA5}">
                      <a16:colId xmlns:a16="http://schemas.microsoft.com/office/drawing/2014/main" val="3111290638"/>
                    </a:ext>
                  </a:extLst>
                </a:gridCol>
                <a:gridCol w="20915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4298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«общий срок»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Т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СМП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предусмотрено казначейское сопровождение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«электронная» приемка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(пункт 4, 5 в том числе «Модуль малых закупок»)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«электронная» приемка, контракт с гос. тайной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534483"/>
                  </a:ext>
                </a:extLst>
              </a:tr>
              <a:tr h="17724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01.07.2022</a:t>
                      </a:r>
                    </a:p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рабочих дней 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Т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рабочих дней</a:t>
                      </a:r>
                    </a:p>
                    <a:p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рабочих дней</a:t>
                      </a:r>
                    </a:p>
                    <a:p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рабочих дней</a:t>
                      </a:r>
                    </a:p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рабочих дней</a:t>
                      </a:r>
                    </a:p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169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71849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изменения Федерального закона от 05.04.2013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44-ФЗ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FAFE1-8D7F-4AA0-8F6F-DD2D23A4250B}"/>
              </a:ext>
            </a:extLst>
          </p:cNvPr>
          <p:cNvSpPr txBox="1"/>
          <p:nvPr/>
        </p:nvSpPr>
        <p:spPr>
          <a:xfrm>
            <a:off x="547097" y="883979"/>
            <a:ext cx="43742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 16 апреля 2022 года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222425-EC38-4C7C-863D-5E89FB8445C5}"/>
              </a:ext>
            </a:extLst>
          </p:cNvPr>
          <p:cNvSpPr txBox="1"/>
          <p:nvPr/>
        </p:nvSpPr>
        <p:spPr>
          <a:xfrm>
            <a:off x="547096" y="1345645"/>
            <a:ext cx="1121681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Заказчик вправе 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31 декабря 2022 года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не устанавливать требование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 исполнения контракта, обеспечения гарантийных обязательств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(часть 64.1 статьи 112) </a:t>
            </a:r>
          </a:p>
          <a:p>
            <a:pPr algn="just"/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Указанные положения 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применяются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если контрактом предусмотрена выплата аванса и при этом расчеты в части аванса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не подлежат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казначейскому сопровождению.</a:t>
            </a:r>
          </a:p>
        </p:txBody>
      </p:sp>
    </p:spTree>
    <p:extLst>
      <p:ext uri="{BB962C8B-B14F-4D97-AF65-F5344CB8AC3E}">
        <p14:creationId xmlns:p14="http://schemas.microsoft.com/office/powerpoint/2010/main" val="1209209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D611-22E4-4E53-9253-81CB9824800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B5D2B5-C929-442F-AAD8-B23827210B0F}"/>
              </a:ext>
            </a:extLst>
          </p:cNvPr>
          <p:cNvSpPr/>
          <p:nvPr/>
        </p:nvSpPr>
        <p:spPr>
          <a:xfrm>
            <a:off x="0" y="1209223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Изменения законодательства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 контрактной системе в 2022 году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6E1327-A32D-4A02-BD74-D6E3BD76C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4153"/>
            <a:ext cx="12113231" cy="431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0918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4026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изменения Федерального закона от 05.04.2013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44-ФЗ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2610" y="764022"/>
            <a:ext cx="114659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 16 апреля 2022 года</a:t>
            </a:r>
          </a:p>
          <a:p>
            <a:pPr algn="just"/>
            <a:r>
              <a:rPr lang="ru-RU" sz="2400" b="1" kern="15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Сокращены сроки направления в реестр контрактов </a:t>
            </a:r>
            <a:r>
              <a:rPr lang="ru-RU" sz="2400" b="1" kern="150" dirty="0">
                <a:latin typeface="Arial" panose="020B0604020202020204" pitchFamily="34" charset="0"/>
                <a:cs typeface="Arial" panose="020B0604020202020204" pitchFamily="34" charset="0"/>
              </a:rPr>
              <a:t>информации, предусмотренной пунктом 13 части 2 статьи 103 - </a:t>
            </a:r>
            <a:r>
              <a:rPr lang="ru-RU" sz="2400" b="1" kern="15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о приемке поставленного товара, выполненной работы (ее результатов), оказанной услуги, отдельных этапов исполнения контракта с приложением документа о приемке (часть 3 статьи 103 Закона о контрактной системе):</a:t>
            </a:r>
          </a:p>
        </p:txBody>
      </p:sp>
      <p:graphicFrame>
        <p:nvGraphicFramePr>
          <p:cNvPr id="2" name="Таблица 6">
            <a:extLst>
              <a:ext uri="{FF2B5EF4-FFF2-40B4-BE49-F238E27FC236}">
                <a16:creationId xmlns:a16="http://schemas.microsoft.com/office/drawing/2014/main" id="{FA5672D4-FAE6-40FA-9AC8-4F0675EB4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555389"/>
              </p:ext>
            </p:extLst>
          </p:nvPr>
        </p:nvGraphicFramePr>
        <p:xfrm>
          <a:off x="472610" y="3441678"/>
          <a:ext cx="11363219" cy="3319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3340">
                  <a:extLst>
                    <a:ext uri="{9D8B030D-6E8A-4147-A177-3AD203B41FA5}">
                      <a16:colId xmlns:a16="http://schemas.microsoft.com/office/drawing/2014/main" val="872774726"/>
                    </a:ext>
                  </a:extLst>
                </a:gridCol>
                <a:gridCol w="6519879">
                  <a:extLst>
                    <a:ext uri="{9D8B030D-6E8A-4147-A177-3AD203B41FA5}">
                      <a16:colId xmlns:a16="http://schemas.microsoft.com/office/drawing/2014/main" val="950922370"/>
                    </a:ext>
                  </a:extLst>
                </a:gridCol>
              </a:tblGrid>
              <a:tr h="66821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стало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810299"/>
                  </a:ext>
                </a:extLst>
              </a:tr>
              <a:tr h="2496646">
                <a:tc>
                  <a:txBody>
                    <a:bodyPr/>
                    <a:lstStyle/>
                    <a:p>
                      <a:r>
                        <a:rPr lang="ru-RU" sz="2400" strike="sngStrike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позднее 5 рабочих дней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1) </a:t>
                      </a:r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позднее 1 рабочего дня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 дня, следующего за днем подписания документа о приемке;</a:t>
                      </a:r>
                    </a:p>
                    <a:p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2) если документ о приемке подписан с использованием ЕИС - </a:t>
                      </a:r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день его подписания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377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98978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Изменение существенных условий контракта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222425-EC38-4C7C-863D-5E89FB8445C5}"/>
              </a:ext>
            </a:extLst>
          </p:cNvPr>
          <p:cNvSpPr txBox="1"/>
          <p:nvPr/>
        </p:nvSpPr>
        <p:spPr>
          <a:xfrm>
            <a:off x="333736" y="1033225"/>
            <a:ext cx="1143154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1 статьи 95;</a:t>
            </a:r>
          </a:p>
          <a:p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16.04.2022 N 680;</a:t>
            </a:r>
          </a:p>
          <a:p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65.1. статьи 112 (все условиям по всем контрактам);</a:t>
            </a:r>
          </a:p>
        </p:txBody>
      </p:sp>
    </p:spTree>
    <p:extLst>
      <p:ext uri="{BB962C8B-B14F-4D97-AF65-F5344CB8AC3E}">
        <p14:creationId xmlns:p14="http://schemas.microsoft.com/office/powerpoint/2010/main" val="373798492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853" y="84639"/>
            <a:ext cx="858760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Изменение существенных условий контракта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9DB890-F7D8-4086-AD02-FD990A876874}"/>
              </a:ext>
            </a:extLst>
          </p:cNvPr>
          <p:cNvSpPr/>
          <p:nvPr/>
        </p:nvSpPr>
        <p:spPr>
          <a:xfrm>
            <a:off x="64716" y="733246"/>
            <a:ext cx="11760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3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AD97698B-E8F6-48C7-9469-D12CDFA52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39067"/>
              </p:ext>
            </p:extLst>
          </p:nvPr>
        </p:nvGraphicFramePr>
        <p:xfrm>
          <a:off x="64716" y="792485"/>
          <a:ext cx="12062568" cy="5886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1484">
                  <a:extLst>
                    <a:ext uri="{9D8B030D-6E8A-4147-A177-3AD203B41FA5}">
                      <a16:colId xmlns:a16="http://schemas.microsoft.com/office/drawing/2014/main" val="1390303823"/>
                    </a:ext>
                  </a:extLst>
                </a:gridCol>
                <a:gridCol w="9211084">
                  <a:extLst>
                    <a:ext uri="{9D8B030D-6E8A-4147-A177-3AD203B41FA5}">
                      <a16:colId xmlns:a16="http://schemas.microsoft.com/office/drawing/2014/main" val="3811489745"/>
                    </a:ext>
                  </a:extLst>
                </a:gridCol>
              </a:tblGrid>
              <a:tr h="268123">
                <a:tc gridSpan="2">
                  <a:txBody>
                    <a:bodyPr/>
                    <a:lstStyle/>
                    <a:p>
                      <a:pPr marL="0" marR="0" lvl="0" indent="44958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Пункт 8 части 1 статьи 95 Закона № 44-ФЗ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79" marR="536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421911"/>
                  </a:ext>
                </a:extLst>
              </a:tr>
              <a:tr h="826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 контракта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79" marR="5367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работ по строительству, реконструкции, капитальному ремонту, сносу объектов капитального строительства, проведение работ по сохранению объектов культурного наследия</a:t>
                      </a:r>
                    </a:p>
                  </a:txBody>
                  <a:tcPr marL="53679" marR="53679" marT="0" marB="0"/>
                </a:tc>
                <a:extLst>
                  <a:ext uri="{0D108BD9-81ED-4DB2-BD59-A6C34878D82A}">
                    <a16:rowId xmlns:a16="http://schemas.microsoft.com/office/drawing/2014/main" val="1989598768"/>
                  </a:ext>
                </a:extLst>
              </a:tr>
              <a:tr h="334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Особенность контрактов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79" marR="5367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Контракты от 1 млн. руб.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(на срок не менее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года контракта)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79" marR="53679" marT="0" marB="0"/>
                </a:tc>
                <a:extLst>
                  <a:ext uri="{0D108BD9-81ED-4DB2-BD59-A6C34878D82A}">
                    <a16:rowId xmlns:a16="http://schemas.microsoft.com/office/drawing/2014/main" val="1787029903"/>
                  </a:ext>
                </a:extLst>
              </a:tr>
              <a:tr h="445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Временные условия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79" marR="5367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Контракт заключен до 31 декабря 2022 года</a:t>
                      </a: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2427854350"/>
                  </a:ext>
                </a:extLst>
              </a:tr>
              <a:tr h="734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Существенные условия контракта, которые возможно изменить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79" marR="5367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None/>
                        <a:tabLst>
                          <a:tab pos="784860" algn="l"/>
                          <a:tab pos="2296795" algn="l"/>
                          <a:tab pos="2774950" algn="l"/>
                        </a:tabLs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 ограничений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286116646"/>
                  </a:ext>
                </a:extLst>
              </a:tr>
              <a:tr h="32037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Условия внесения изменений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79" marR="5367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Возникновение независящих от сторон контракта обстоятельств, влекущих невозможность его исполнения;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Изменение существенных условий контракта не должно привести к увеличению срока и (или) цены контракта более чем на 30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lvl="0"/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Требуется решение, высшего органа исполнительной власти субъекта РФ, местной администрации при осуществлении закупки для нужд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субъекта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Российской Федерации, муниципальных нужд соответственно.</a:t>
                      </a:r>
                    </a:p>
                    <a:p>
                      <a:pPr lvl="0"/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Изменение цены контракта осуществляется в порядке,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предусмотренном приказом Минстроя России № 841/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79" marR="53679" marT="0" marB="0"/>
                </a:tc>
                <a:extLst>
                  <a:ext uri="{0D108BD9-81ED-4DB2-BD59-A6C34878D82A}">
                    <a16:rowId xmlns:a16="http://schemas.microsoft.com/office/drawing/2014/main" val="1319262800"/>
                  </a:ext>
                </a:extLst>
              </a:tr>
            </a:tbl>
          </a:graphicData>
        </a:graphic>
      </p:graphicFrame>
      <p:sp>
        <p:nvSpPr>
          <p:cNvPr id="16" name="Rectangle 7">
            <a:extLst>
              <a:ext uri="{FF2B5EF4-FFF2-40B4-BE49-F238E27FC236}">
                <a16:creationId xmlns:a16="http://schemas.microsoft.com/office/drawing/2014/main" id="{BE139C28-D4CA-448F-81A5-FDDB5FD00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90" y="14881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6051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853" y="84639"/>
            <a:ext cx="858760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Изменение существенных условий контракта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9DB890-F7D8-4086-AD02-FD990A876874}"/>
              </a:ext>
            </a:extLst>
          </p:cNvPr>
          <p:cNvSpPr/>
          <p:nvPr/>
        </p:nvSpPr>
        <p:spPr>
          <a:xfrm>
            <a:off x="64716" y="733246"/>
            <a:ext cx="11760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3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AD97698B-E8F6-48C7-9469-D12CDFA52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016279"/>
              </p:ext>
            </p:extLst>
          </p:nvPr>
        </p:nvGraphicFramePr>
        <p:xfrm>
          <a:off x="135228" y="904547"/>
          <a:ext cx="11921543" cy="5788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0152">
                  <a:extLst>
                    <a:ext uri="{9D8B030D-6E8A-4147-A177-3AD203B41FA5}">
                      <a16:colId xmlns:a16="http://schemas.microsoft.com/office/drawing/2014/main" val="1390303823"/>
                    </a:ext>
                  </a:extLst>
                </a:gridCol>
                <a:gridCol w="7111391">
                  <a:extLst>
                    <a:ext uri="{9D8B030D-6E8A-4147-A177-3AD203B41FA5}">
                      <a16:colId xmlns:a16="http://schemas.microsoft.com/office/drawing/2014/main" val="3811489745"/>
                    </a:ext>
                  </a:extLst>
                </a:gridCol>
              </a:tblGrid>
              <a:tr h="252276">
                <a:tc gridSpan="2">
                  <a:txBody>
                    <a:bodyPr/>
                    <a:lstStyle/>
                    <a:p>
                      <a:pPr indent="449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65.1. статьи 112 Закона № 44-ФЗ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79" marR="536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421911"/>
                  </a:ext>
                </a:extLst>
              </a:tr>
              <a:tr h="252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 контракта</a:t>
                      </a:r>
                      <a:endParaRPr lang="ru-RU" sz="18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79" marR="5367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ограничений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79" marR="53679" marT="0" marB="0"/>
                </a:tc>
                <a:extLst>
                  <a:ext uri="{0D108BD9-81ED-4DB2-BD59-A6C34878D82A}">
                    <a16:rowId xmlns:a16="http://schemas.microsoft.com/office/drawing/2014/main" val="1989598768"/>
                  </a:ext>
                </a:extLst>
              </a:tr>
              <a:tr h="252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Особенность контрактов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79" marR="5367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ограничений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79" marR="53679" marT="0" marB="0"/>
                </a:tc>
                <a:extLst>
                  <a:ext uri="{0D108BD9-81ED-4DB2-BD59-A6C34878D82A}">
                    <a16:rowId xmlns:a16="http://schemas.microsoft.com/office/drawing/2014/main" val="1787029903"/>
                  </a:ext>
                </a:extLst>
              </a:tr>
              <a:tr h="252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Временные условия</a:t>
                      </a:r>
                      <a:endParaRPr lang="ru-RU" sz="1800" i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79" marR="5367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Контракт заключен до 1 января 2023 года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79" marR="53679" marT="0" marB="0"/>
                </a:tc>
                <a:extLst>
                  <a:ext uri="{0D108BD9-81ED-4DB2-BD59-A6C34878D82A}">
                    <a16:rowId xmlns:a16="http://schemas.microsoft.com/office/drawing/2014/main" val="2427854350"/>
                  </a:ext>
                </a:extLst>
              </a:tr>
              <a:tr h="524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Существенные условия контракта, которые возможно изменить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79" marR="5367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ограничений (срок, цена, аванс и др.)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79" marR="53679" marT="0" marB="0"/>
                </a:tc>
                <a:extLst>
                  <a:ext uri="{0D108BD9-81ED-4DB2-BD59-A6C34878D82A}">
                    <a16:rowId xmlns:a16="http://schemas.microsoft.com/office/drawing/2014/main" val="1286116646"/>
                  </a:ext>
                </a:extLst>
              </a:tr>
              <a:tr h="4134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Условия внесения изменений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79" marR="5367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возникновение независящих от сторон контракта обстоятельств, влекущих невозможность его исполнения;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arenR"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высшего органа исполнительной власти субъекта РФ для региональных заказчиков, для муниципальных заказчиков решение администрации МО.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зависимости от условий, которые меняются ОИК может (должно) увеличиться либо уменьшиться (части 1.3. – 1.6 статьи 95)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79" marR="53679" marT="0" marB="0"/>
                </a:tc>
                <a:extLst>
                  <a:ext uri="{0D108BD9-81ED-4DB2-BD59-A6C34878D82A}">
                    <a16:rowId xmlns:a16="http://schemas.microsoft.com/office/drawing/2014/main" val="1319262800"/>
                  </a:ext>
                </a:extLst>
              </a:tr>
            </a:tbl>
          </a:graphicData>
        </a:graphic>
      </p:graphicFrame>
      <p:sp>
        <p:nvSpPr>
          <p:cNvPr id="16" name="Rectangle 7">
            <a:extLst>
              <a:ext uri="{FF2B5EF4-FFF2-40B4-BE49-F238E27FC236}">
                <a16:creationId xmlns:a16="http://schemas.microsoft.com/office/drawing/2014/main" id="{BE139C28-D4CA-448F-81A5-FDDB5FD00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90" y="14881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9952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853" y="84639"/>
            <a:ext cx="858760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Изменение существенных условий контракта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9DB890-F7D8-4086-AD02-FD990A876874}"/>
              </a:ext>
            </a:extLst>
          </p:cNvPr>
          <p:cNvSpPr/>
          <p:nvPr/>
        </p:nvSpPr>
        <p:spPr>
          <a:xfrm>
            <a:off x="64716" y="733246"/>
            <a:ext cx="11760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3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AD97698B-E8F6-48C7-9469-D12CDFA52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907687"/>
              </p:ext>
            </p:extLst>
          </p:nvPr>
        </p:nvGraphicFramePr>
        <p:xfrm>
          <a:off x="64716" y="561693"/>
          <a:ext cx="12062568" cy="6187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1483">
                  <a:extLst>
                    <a:ext uri="{9D8B030D-6E8A-4147-A177-3AD203B41FA5}">
                      <a16:colId xmlns:a16="http://schemas.microsoft.com/office/drawing/2014/main" val="1390303823"/>
                    </a:ext>
                  </a:extLst>
                </a:gridCol>
                <a:gridCol w="9211085">
                  <a:extLst>
                    <a:ext uri="{9D8B030D-6E8A-4147-A177-3AD203B41FA5}">
                      <a16:colId xmlns:a16="http://schemas.microsoft.com/office/drawing/2014/main" val="3811489745"/>
                    </a:ext>
                  </a:extLst>
                </a:gridCol>
              </a:tblGrid>
              <a:tr h="219748">
                <a:tc gridSpan="2">
                  <a:txBody>
                    <a:bodyPr/>
                    <a:lstStyle/>
                    <a:p>
                      <a:pPr marL="0" marR="0" lvl="0" indent="44958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Постановление Правительства РФ от 16.04.2022 N 680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79" marR="536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421911"/>
                  </a:ext>
                </a:extLst>
              </a:tr>
              <a:tr h="464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 контракта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79" marR="5367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работы по строительству, реконструкции, капитальному ремонту, сносу объекта капитального строительства, проведение работ по сохранению объектов культурного наследия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79" marR="53679" marT="0" marB="0"/>
                </a:tc>
                <a:extLst>
                  <a:ext uri="{0D108BD9-81ED-4DB2-BD59-A6C34878D82A}">
                    <a16:rowId xmlns:a16="http://schemas.microsoft.com/office/drawing/2014/main" val="1989598768"/>
                  </a:ext>
                </a:extLst>
              </a:tr>
              <a:tr h="219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Особенность контрактов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79" marR="5367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Государственные и муниципальные контракта (заказчики казенные, </a:t>
                      </a:r>
                      <a:r>
                        <a:rPr lang="ru-RU" sz="1500" b="1" strike="sng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бюджетные </a:t>
                      </a: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учреждения)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79" marR="53679" marT="0" marB="0"/>
                </a:tc>
                <a:extLst>
                  <a:ext uri="{0D108BD9-81ED-4DB2-BD59-A6C34878D82A}">
                    <a16:rowId xmlns:a16="http://schemas.microsoft.com/office/drawing/2014/main" val="1787029903"/>
                  </a:ext>
                </a:extLst>
              </a:tr>
              <a:tr h="442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Временные условия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79" marR="5367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41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Внесение изменений допускается в 2022 году, вне зависимости от года заключения контракта</a:t>
                      </a:r>
                    </a:p>
                    <a:p>
                      <a:pPr indent="266700" algn="just"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2427854350"/>
                  </a:ext>
                </a:extLst>
              </a:tr>
              <a:tr h="2036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Существенные условия контракта, которые возможно изменить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79" marR="5367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None/>
                        <a:tabLst>
                          <a:tab pos="784860" algn="l"/>
                          <a:tab pos="2296795" algn="l"/>
                          <a:tab pos="2774950" algn="l"/>
                        </a:tabLs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Срок исполнения контракта (даже если он ранее уже изменялся в рамках случаев, предусмотренных Законом № 44-ФЗ) (подпункт «а» пункта 1);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None/>
                        <a:tabLst>
                          <a:tab pos="784860" algn="l"/>
                          <a:tab pos="2296795" algn="l"/>
                          <a:tab pos="2774950" algn="l"/>
                        </a:tabLs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Объем и (или) виды работ, спецификация и типы оборудования, предусмотренные проектной документацией  (подпункт «б» пункта 1);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None/>
                        <a:tabLst>
                          <a:tab pos="784860" algn="l"/>
                          <a:tab pos="2296795" algn="l"/>
                          <a:tab pos="2774950" algn="l"/>
                        </a:tabLs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Замена строительных ресурсов на аналогичные строительные ресурсы (подпункт «в» пункта 1);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None/>
                        <a:tabLst>
                          <a:tab pos="784860" algn="l"/>
                          <a:tab pos="2296795" algn="l"/>
                          <a:tab pos="2774950" algn="l"/>
                        </a:tabLs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Отдельные этапы исполнения контракта  (возможно изменение наименования, состава, объема, видов работ и цены этапа) (подпункт «г» пункта 1);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None/>
                        <a:tabLst>
                          <a:tab pos="784860" algn="l"/>
                          <a:tab pos="2296795" algn="l"/>
                          <a:tab pos="2774950" algn="l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Аванс</a:t>
                      </a:r>
                      <a:r>
                        <a:rPr lang="ru-RU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(возможно установление аванса при его отсутствии, возможно изменение размера аванса) (подпункт «д» пункта 1);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None/>
                        <a:tabLst>
                          <a:tab pos="784860" algn="l"/>
                          <a:tab pos="2296795" algn="l"/>
                          <a:tab pos="2774950" algn="l"/>
                        </a:tabLs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Порядок приемки и оплаты отдельного этапа исполнения контракта, результатов выполненных работ (подпункт «е» пункта 1); 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None/>
                        <a:tabLst>
                          <a:tab pos="784860" algn="l"/>
                          <a:tab pos="2296795" algn="l"/>
                          <a:tab pos="2774950" algn="l"/>
                        </a:tabLs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Цена без изменения объема в связи с ростом цен на строй материала в порядке ПП РФ от 09.08. 2021 № 1315 (с 02 августа 2022 года -  </a:t>
                      </a:r>
                      <a:r>
                        <a:rPr lang="ru-RU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ПП РФ от 28.07.2022 № 1344).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286116646"/>
                  </a:ext>
                </a:extLst>
              </a:tr>
              <a:tr h="1818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Условия внесения изменений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79" marR="5367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возникновение независящих от сторон контракта обстоятельств, влекущих невозможность его исполнения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just"/>
                      <a:r>
                        <a:rPr lang="ru-RU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Решение об изменении существенных условий принимает заказчик </a:t>
                      </a: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самостоятельно</a:t>
                      </a:r>
                      <a:r>
                        <a:rPr lang="ru-RU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на основании поступившего от подрядчика предложения с приложением информации документов, обосновывающих такое предложение, а также подписанного проекта соглашения об изменении условий контракта. Заказчик в течение 10 рабочих дней со дня, следующего за днем поступления предложения рассматривает предложение заказчика = 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 </a:t>
                      </a:r>
                      <a:r>
                        <a:rPr lang="ru-RU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положительное решение либо отказ.</a:t>
                      </a:r>
                    </a:p>
                  </a:txBody>
                  <a:tcPr marL="53679" marR="53679" marT="0" marB="0"/>
                </a:tc>
                <a:extLst>
                  <a:ext uri="{0D108BD9-81ED-4DB2-BD59-A6C34878D82A}">
                    <a16:rowId xmlns:a16="http://schemas.microsoft.com/office/drawing/2014/main" val="1319262800"/>
                  </a:ext>
                </a:extLst>
              </a:tr>
            </a:tbl>
          </a:graphicData>
        </a:graphic>
      </p:graphicFrame>
      <p:sp>
        <p:nvSpPr>
          <p:cNvPr id="16" name="Rectangle 7">
            <a:extLst>
              <a:ext uri="{FF2B5EF4-FFF2-40B4-BE49-F238E27FC236}">
                <a16:creationId xmlns:a16="http://schemas.microsoft.com/office/drawing/2014/main" id="{BE139C28-D4CA-448F-81A5-FDDB5FD00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90" y="14881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5317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660"/>
            <a:ext cx="12041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Изменение порядка расторжения контракта, направления претензий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FAFE1-8D7F-4AA0-8F6F-DD2D23A4250B}"/>
              </a:ext>
            </a:extLst>
          </p:cNvPr>
          <p:cNvSpPr txBox="1"/>
          <p:nvPr/>
        </p:nvSpPr>
        <p:spPr>
          <a:xfrm>
            <a:off x="320124" y="1026219"/>
            <a:ext cx="1095402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	Действует упрощенный порядок одностороннего расторжения контакта, предусмотренный статьей 95 Закона о контрактной системе (части 12.1, 20.1 статьи 95)</a:t>
            </a:r>
          </a:p>
          <a:p>
            <a:pPr algn="just"/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	Решение об одностороннем отказе </a:t>
            </a:r>
            <a:r>
              <a:rPr lang="ru-RU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формируется с использованием ЕИС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. Такое решение автоматически направляется поставщику (подрядчику, исполнителю) или заказчику в течение одного часа с момента его размещения.</a:t>
            </a:r>
          </a:p>
          <a:p>
            <a:pPr algn="just"/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	Направление претензий и (или) требований об уплате неустоек (штрафов, пеней) осуществляется как заказчиком, так и поставщиком (подрядчиком, исполнителем) также с использованием ЕИС путем направления электронных уведомлений (часть 16 статьи 94).</a:t>
            </a:r>
          </a:p>
        </p:txBody>
      </p:sp>
    </p:spTree>
    <p:extLst>
      <p:ext uri="{BB962C8B-B14F-4D97-AF65-F5344CB8AC3E}">
        <p14:creationId xmlns:p14="http://schemas.microsoft.com/office/powerpoint/2010/main" val="20564318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660"/>
            <a:ext cx="12041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Изменение порядка расторжения контракта, направления претензий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FAFE1-8D7F-4AA0-8F6F-DD2D23A4250B}"/>
              </a:ext>
            </a:extLst>
          </p:cNvPr>
          <p:cNvSpPr txBox="1"/>
          <p:nvPr/>
        </p:nvSpPr>
        <p:spPr>
          <a:xfrm>
            <a:off x="320124" y="1026219"/>
            <a:ext cx="1149450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5E4DFC4-B5AA-4095-8A7C-AC0BE2554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71781"/>
              </p:ext>
            </p:extLst>
          </p:nvPr>
        </p:nvGraphicFramePr>
        <p:xfrm>
          <a:off x="65315" y="812798"/>
          <a:ext cx="11909827" cy="5811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0284">
                  <a:extLst>
                    <a:ext uri="{9D8B030D-6E8A-4147-A177-3AD203B41FA5}">
                      <a16:colId xmlns:a16="http://schemas.microsoft.com/office/drawing/2014/main" val="3695544091"/>
                    </a:ext>
                  </a:extLst>
                </a:gridCol>
                <a:gridCol w="2107601">
                  <a:extLst>
                    <a:ext uri="{9D8B030D-6E8A-4147-A177-3AD203B41FA5}">
                      <a16:colId xmlns:a16="http://schemas.microsoft.com/office/drawing/2014/main" val="874550578"/>
                    </a:ext>
                  </a:extLst>
                </a:gridCol>
                <a:gridCol w="9231942">
                  <a:extLst>
                    <a:ext uri="{9D8B030D-6E8A-4147-A177-3AD203B41FA5}">
                      <a16:colId xmlns:a16="http://schemas.microsoft.com/office/drawing/2014/main" val="1622383580"/>
                    </a:ext>
                  </a:extLst>
                </a:gridCol>
              </a:tblGrid>
              <a:tr h="5342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95" marR="5439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Действия заказчика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95" marR="5439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 действия, сроки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95" marR="5439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62515"/>
                  </a:ext>
                </a:extLst>
              </a:tr>
              <a:tr h="28221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1 июля 2022 года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95" marR="5439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244194"/>
                  </a:ext>
                </a:extLst>
              </a:tr>
              <a:tr h="18606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95" marR="5439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Надлежащее уведомление  поставщика (подрядчика, исполнителя)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95" marR="543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Заказчик формирует решение с использованием ЕИС, подписывает его, и размещает в ЕИС.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Размещенное решение автоматически направляется поставщику (подрядчику, исполнителю) не позднее 1 часа с момента его размещения.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(пункт 1 части 12.1 статьи 95 Закона о контрактной системе)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95" marR="54395" marT="0" marB="0"/>
                </a:tc>
                <a:extLst>
                  <a:ext uri="{0D108BD9-81ED-4DB2-BD59-A6C34878D82A}">
                    <a16:rowId xmlns:a16="http://schemas.microsoft.com/office/drawing/2014/main" val="1160731843"/>
                  </a:ext>
                </a:extLst>
              </a:tr>
              <a:tr h="20902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95" marR="5439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надлежащего уведомления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95" marR="543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Надлежащим уведомлением поставщика = дата поступления 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поставщику (подрядчику, исполнителю) =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размещения заказчиком такого решения в ЕИС в соответствии с часовой зоной, в которой расположен поставщик (подрядчик, исполнитель).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(пункты 2, 3 части 12.1 статьи 95 Закона о контрактной системе)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95" marR="54395" marT="0" marB="0"/>
                </a:tc>
                <a:extLst>
                  <a:ext uri="{0D108BD9-81ED-4DB2-BD59-A6C34878D82A}">
                    <a16:rowId xmlns:a16="http://schemas.microsoft.com/office/drawing/2014/main" val="2313976157"/>
                  </a:ext>
                </a:extLst>
              </a:tr>
              <a:tr h="10438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95" marR="5439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Вступление в силу решения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95" marR="543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вступает в силу и контракт считается расторгнутым через 10 дней с даты надлежащего уведомления заказчиком поставщика (часть 13 статьи 95 Закона о контрактной системе)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95" marR="54395" marT="0" marB="0"/>
                </a:tc>
                <a:extLst>
                  <a:ext uri="{0D108BD9-81ED-4DB2-BD59-A6C34878D82A}">
                    <a16:rowId xmlns:a16="http://schemas.microsoft.com/office/drawing/2014/main" val="250913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94021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660"/>
            <a:ext cx="12041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Изменение порядка расторжения контракта, направления претензий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FAFE1-8D7F-4AA0-8F6F-DD2D23A4250B}"/>
              </a:ext>
            </a:extLst>
          </p:cNvPr>
          <p:cNvSpPr txBox="1"/>
          <p:nvPr/>
        </p:nvSpPr>
        <p:spPr>
          <a:xfrm>
            <a:off x="320124" y="1026219"/>
            <a:ext cx="1149450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5E4DFC4-B5AA-4095-8A7C-AC0BE2554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996345"/>
              </p:ext>
            </p:extLst>
          </p:nvPr>
        </p:nvGraphicFramePr>
        <p:xfrm>
          <a:off x="112462" y="794319"/>
          <a:ext cx="11909827" cy="57750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0284">
                  <a:extLst>
                    <a:ext uri="{9D8B030D-6E8A-4147-A177-3AD203B41FA5}">
                      <a16:colId xmlns:a16="http://schemas.microsoft.com/office/drawing/2014/main" val="3695544091"/>
                    </a:ext>
                  </a:extLst>
                </a:gridCol>
                <a:gridCol w="2107601">
                  <a:extLst>
                    <a:ext uri="{9D8B030D-6E8A-4147-A177-3AD203B41FA5}">
                      <a16:colId xmlns:a16="http://schemas.microsoft.com/office/drawing/2014/main" val="87455057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22383580"/>
                    </a:ext>
                  </a:extLst>
                </a:gridCol>
                <a:gridCol w="8774742">
                  <a:extLst>
                    <a:ext uri="{9D8B030D-6E8A-4147-A177-3AD203B41FA5}">
                      <a16:colId xmlns:a16="http://schemas.microsoft.com/office/drawing/2014/main" val="2316665458"/>
                    </a:ext>
                  </a:extLst>
                </a:gridCol>
              </a:tblGrid>
              <a:tr h="5495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95" marR="5439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Действия заказчика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95" marR="5439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 действия, сроки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95" marR="5439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95" marR="54395" marT="0" marB="0" anchor="ctr"/>
                </a:tc>
                <a:extLst>
                  <a:ext uri="{0D108BD9-81ED-4DB2-BD59-A6C34878D82A}">
                    <a16:rowId xmlns:a16="http://schemas.microsoft.com/office/drawing/2014/main" val="3863462515"/>
                  </a:ext>
                </a:extLst>
              </a:tr>
              <a:tr h="290296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1 июля 2022 года 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95" marR="5439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95" marR="54395" marT="0" marB="0"/>
                </a:tc>
                <a:extLst>
                  <a:ext uri="{0D108BD9-81ED-4DB2-BD59-A6C34878D82A}">
                    <a16:rowId xmlns:a16="http://schemas.microsoft.com/office/drawing/2014/main" val="745244194"/>
                  </a:ext>
                </a:extLst>
              </a:tr>
              <a:tr h="27689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4395" marR="5439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Отмена решения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!!! правило не применяется в случае повторного нарушения поставщиком (подрядчиком, исполнителем) условий контракта, которые в соответствии с гражданским законодательством являются основанием для одностороннего отказа заказчика от исполнения контракта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Заказчик обязан отменить не вступившее в силу решение, если в течение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дней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даты надлежащего уведомления поставщика (подрядчика, исполнителя) устранено нарушение условий контракта, послужившее основанием для принятия решения, а также заказчику компенсированы затраты на проведение экспертизы (в случае ее проведения в соответствии с частью 10 статьи 95 Закона 44-ФЗеме) 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(часть 14 статьи 95 Закона о контрактной системе)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!!! </a:t>
                      </a:r>
                      <a:r>
                        <a:rPr lang="ru-RU" sz="16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правило не применяется</a:t>
                      </a:r>
                      <a:r>
                        <a:rPr lang="ru-RU" sz="16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в случае </a:t>
                      </a:r>
                      <a:r>
                        <a:rPr lang="ru-RU" sz="1600" b="1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повторного нарушения</a:t>
                      </a:r>
                      <a:r>
                        <a:rPr lang="ru-RU" sz="16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поставщиком (подрядчиком, исполнителем) условий контракта, которые в соответствии с гражданским законодательством являются основанием для одностороннего отказа заказчика от исполнения контракта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Заказчик обязан отменить не вступившее в силу решение, если в течение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дней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 даты надлежащего уведомления поставщика (подрядчика, исполнителя) устранено нарушение условий контракта, послужившее основанием для принятия решения, а также заказчику компенсированы затраты на проведение экспертизы (в случае ее проведения в соответствии с частью 10 статьи 95 Закона 44-ФЗ) </a:t>
                      </a: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(часть 14 статьи 95 Закона о контрактной системе)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160731843"/>
                  </a:ext>
                </a:extLst>
              </a:tr>
              <a:tr h="21500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4395" marR="5439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Направление поставщику (подрядчику, исполнителю) уведомления об отмене не вступившего в силу решения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95" marR="54395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95" marR="543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Срок направления: 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 позднее 1 дня, следующего за днем отмены не вступившего в силу решения.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Порядок направления: с использованием ЕИС формируется извещение об отмене решения, и размещается такое извещение в ЕИС (часть 14.1 статьи 95 Закона о контрактной системе)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95" marR="54395" marT="0" marB="0"/>
                </a:tc>
                <a:extLst>
                  <a:ext uri="{0D108BD9-81ED-4DB2-BD59-A6C34878D82A}">
                    <a16:rowId xmlns:a16="http://schemas.microsoft.com/office/drawing/2014/main" val="2313976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38882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660"/>
            <a:ext cx="12041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Изменение порядка расторжения контракта, направления претензий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FAFE1-8D7F-4AA0-8F6F-DD2D23A4250B}"/>
              </a:ext>
            </a:extLst>
          </p:cNvPr>
          <p:cNvSpPr txBox="1"/>
          <p:nvPr/>
        </p:nvSpPr>
        <p:spPr>
          <a:xfrm>
            <a:off x="320124" y="1026219"/>
            <a:ext cx="1149450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5E4DFC4-B5AA-4095-8A7C-AC0BE2554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753532"/>
              </p:ext>
            </p:extLst>
          </p:nvPr>
        </p:nvGraphicFramePr>
        <p:xfrm>
          <a:off x="112462" y="794319"/>
          <a:ext cx="11909827" cy="59900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0284">
                  <a:extLst>
                    <a:ext uri="{9D8B030D-6E8A-4147-A177-3AD203B41FA5}">
                      <a16:colId xmlns:a16="http://schemas.microsoft.com/office/drawing/2014/main" val="3695544091"/>
                    </a:ext>
                  </a:extLst>
                </a:gridCol>
                <a:gridCol w="2107601">
                  <a:extLst>
                    <a:ext uri="{9D8B030D-6E8A-4147-A177-3AD203B41FA5}">
                      <a16:colId xmlns:a16="http://schemas.microsoft.com/office/drawing/2014/main" val="87455057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22383580"/>
                    </a:ext>
                  </a:extLst>
                </a:gridCol>
                <a:gridCol w="8774742">
                  <a:extLst>
                    <a:ext uri="{9D8B030D-6E8A-4147-A177-3AD203B41FA5}">
                      <a16:colId xmlns:a16="http://schemas.microsoft.com/office/drawing/2014/main" val="2316665458"/>
                    </a:ext>
                  </a:extLst>
                </a:gridCol>
              </a:tblGrid>
              <a:tr h="6414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95" marR="5439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Действия заказчика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95" marR="5439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 действия, сроки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95" marR="5439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95" marR="54395" marT="0" marB="0" anchor="ctr"/>
                </a:tc>
                <a:extLst>
                  <a:ext uri="{0D108BD9-81ED-4DB2-BD59-A6C34878D82A}">
                    <a16:rowId xmlns:a16="http://schemas.microsoft.com/office/drawing/2014/main" val="3863462515"/>
                  </a:ext>
                </a:extLst>
              </a:tr>
              <a:tr h="338826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1 июля 2022 года 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95" marR="5439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95" marR="54395" marT="0" marB="0"/>
                </a:tc>
                <a:extLst>
                  <a:ext uri="{0D108BD9-81ED-4DB2-BD59-A6C34878D82A}">
                    <a16:rowId xmlns:a16="http://schemas.microsoft.com/office/drawing/2014/main" val="745244194"/>
                  </a:ext>
                </a:extLst>
              </a:tr>
              <a:tr h="19969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4395" marR="5439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Отмена решения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!!! правило не применяется в случае повторного нарушения поставщиком (подрядчиком, исполнителем) условий контракта, которые в соответствии с гражданским законодательством являются основанием для одностороннего отказа заказчика от исполнения контракта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Заказчик обязан отменить не вступившее в силу решение, если в течение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дней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даты надлежащего уведомления поставщика (подрядчика, исполнителя) устранено нарушение условий контракта, послужившее основанием для принятия решения, а также заказчику компенсированы затраты на проведение экспертизы (в случае ее проведения в соответствии с частью 10 статьи 95 Закона 44-ФЗеме) 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(часть 14 статьи 95 Закона о контрактной системе)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Срок направления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не позднее 1 дня, следующего за днем отмены не вступившего в силу решения.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Порядок направления: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 использованием ЕИС формируется, подписывается и размещается извещение об отмене решения об одностороннем отказе от исполнения контракта (за исключением случаев, предусмотренных частью 5 статьи 103 Закона о контрактной системе).  </a:t>
                      </a:r>
                      <a:r>
                        <a:rPr lang="ru-RU" sz="16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(часть 14.1 статьи 95 Закона о контрактной системе)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0731843"/>
                  </a:ext>
                </a:extLst>
              </a:tr>
              <a:tr h="30127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4395" marR="5439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Направление информации в реестр контрактов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95" marR="54395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395" marR="543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Срок направления: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не позднее </a:t>
                      </a:r>
                      <a:r>
                        <a:rPr lang="ru-RU" sz="1800" strike="sng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рабочих дней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 дня, следующего за днем подписания решения в ЕИС.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Порядок направления: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информация в отношении контрактов, сведения о которых подлежат включению в реестр контрактов, формируется и направляется с использованием ЕИС в соответствии с Правилами ведения реестра контрактов, заключенных заказчиками, утвержденными постановлением Правительства Российской Федерации от 27 января 2022 года № 60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*Если решение подписано с использованием ЕИС </a:t>
                      </a:r>
                      <a:r>
                        <a:rPr lang="ru-RU" sz="16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(часть 3 статьи 103 Закона о контрактной системе).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3976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61876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647369"/>
            <a:ext cx="12192000" cy="48858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Ответственность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поставщика (подрядчика, исполнителя)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C09262-3744-475B-9E24-564552C7F36C}"/>
              </a:ext>
            </a:extLst>
          </p:cNvPr>
          <p:cNvSpPr/>
          <p:nvPr/>
        </p:nvSpPr>
        <p:spPr>
          <a:xfrm>
            <a:off x="1210916" y="72499"/>
            <a:ext cx="9770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Изменения законодательства о контрактной системе</a:t>
            </a:r>
          </a:p>
        </p:txBody>
      </p:sp>
    </p:spTree>
    <p:extLst>
      <p:ext uri="{BB962C8B-B14F-4D97-AF65-F5344CB8AC3E}">
        <p14:creationId xmlns:p14="http://schemas.microsoft.com/office/powerpoint/2010/main" val="1686543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647369"/>
            <a:ext cx="12192000" cy="48858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D611-22E4-4E53-9253-81CB98248009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EA2584-F91A-4DB7-A088-7A1E222717F0}"/>
              </a:ext>
            </a:extLst>
          </p:cNvPr>
          <p:cNvSpPr/>
          <p:nvPr/>
        </p:nvSpPr>
        <p:spPr>
          <a:xfrm>
            <a:off x="40431" y="1678099"/>
            <a:ext cx="121111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«Санкционные поправки»: 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Федеральный закон от 08.03.2022 N 46-ФЗ «О внесении изменений в отдельные законодательные акты Российской Федерации»;</a:t>
            </a: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Федеральный закон от 26.03.2022 N 64-ФЗ «О внесении изменений в отдельные законодательные акты Российской Федерации»;</a:t>
            </a: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Федеральный закон от 16.04.2022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104-ФЗ «О внесении изменений в отдельные законодательные акты Российской Федерации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Постановления Правительства Российской Федерации</a:t>
            </a: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Указ Президента РФ от 03.05.2022 N 252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C09262-3744-475B-9E24-564552C7F36C}"/>
              </a:ext>
            </a:extLst>
          </p:cNvPr>
          <p:cNvSpPr/>
          <p:nvPr/>
        </p:nvSpPr>
        <p:spPr>
          <a:xfrm>
            <a:off x="1210916" y="72499"/>
            <a:ext cx="9770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Изменения законодательства о контрактной системе</a:t>
            </a:r>
          </a:p>
        </p:txBody>
      </p:sp>
    </p:spTree>
    <p:extLst>
      <p:ext uri="{BB962C8B-B14F-4D97-AF65-F5344CB8AC3E}">
        <p14:creationId xmlns:p14="http://schemas.microsoft.com/office/powerpoint/2010/main" val="288279919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753" y="976530"/>
            <a:ext cx="1172187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санкций</a:t>
            </a:r>
          </a:p>
          <a:p>
            <a:pPr algn="just"/>
            <a:r>
              <a:rPr lang="ru-RU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Неустойка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(пеня за просрочку, штраф за неисполнение или ненадлежащее исполнение) (статья 34 Закона № 44-ФЗ)</a:t>
            </a:r>
          </a:p>
          <a:p>
            <a:pPr algn="just"/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Штраф за неисполнение контракта</a:t>
            </a:r>
            <a:r>
              <a:rPr lang="ru-RU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часть 7 статьи 7.32 Кодекса Российской Федерации об административных правонарушениях (на </a:t>
            </a:r>
            <a:r>
              <a:rPr lang="ru-RU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юр.лицо</a:t>
            </a:r>
            <a:r>
              <a:rPr lang="ru-RU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менее 300 </a:t>
            </a:r>
            <a:r>
              <a:rPr lang="ru-RU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т.р</a:t>
            </a:r>
            <a:r>
              <a:rPr lang="ru-RU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.);</a:t>
            </a:r>
          </a:p>
          <a:p>
            <a:pPr algn="just"/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Односторонний отказ =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внесение в РНП:  </a:t>
            </a:r>
            <a:r>
              <a:rPr lang="ru-RU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Учреждения №01-240 от 02.06.2022 «Об одностороннем отказе заказчика от исполнения контракта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https://vk.com/public172972583?w=wall-172972583_618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Взыскание убытков по ГК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(статьи 15, 393 Гражданского Кодекса Российской Федерации)</a:t>
            </a:r>
          </a:p>
          <a:p>
            <a:pPr algn="just"/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B44F40-86B3-48CD-A638-BDF2EE0FD255}"/>
              </a:ext>
            </a:extLst>
          </p:cNvPr>
          <p:cNvSpPr/>
          <p:nvPr/>
        </p:nvSpPr>
        <p:spPr>
          <a:xfrm>
            <a:off x="-16777" y="749799"/>
            <a:ext cx="11721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EF54F2-2F90-487A-8927-22E3A8BDF23A}"/>
              </a:ext>
            </a:extLst>
          </p:cNvPr>
          <p:cNvSpPr/>
          <p:nvPr/>
        </p:nvSpPr>
        <p:spPr>
          <a:xfrm>
            <a:off x="-16777" y="669187"/>
            <a:ext cx="1204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CFC7F4-CB14-44E8-B047-1D8597CE4A96}"/>
              </a:ext>
            </a:extLst>
          </p:cNvPr>
          <p:cNvSpPr/>
          <p:nvPr/>
        </p:nvSpPr>
        <p:spPr>
          <a:xfrm>
            <a:off x="307559" y="33193"/>
            <a:ext cx="1158207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Ответственность  поставщика (подрядчика, исполнителя)</a:t>
            </a:r>
          </a:p>
        </p:txBody>
      </p:sp>
    </p:spTree>
    <p:extLst>
      <p:ext uri="{BB962C8B-B14F-4D97-AF65-F5344CB8AC3E}">
        <p14:creationId xmlns:p14="http://schemas.microsoft.com/office/powerpoint/2010/main" val="7958625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01" y="879667"/>
            <a:ext cx="12040997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5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5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Пеня за просрочку (часть 7 статьи 34)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Пеня начисляется за каждый день просрочки исполнения поставщиком (подрядчиком, исполнителем) обязательства, предусмотренного контрактом, начиная со дня, следующего после дня истечения установленного контрактом срока исполнения обязательства, и устанавливается контрактом 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размере одной трехсотой действующей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 дату уплаты пени ключевой ставки Центрального банка Российской Федерации от цены контракта (отдельного этапа исполнения контракта), 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уменьшенной на сумму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пропорциональную объему обязательств, предусмотренных контрактом (соответствующим отдельным этапом исполнения контракта) и фактически исполненных поставщиком (подрядчиком, исполнителем), за исключением случаев, если законодательством Российской Федерации установлен иной порядок начисления пени</a:t>
            </a:r>
            <a:r>
              <a:rPr lang="ru-RU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B44F40-86B3-48CD-A638-BDF2EE0FD255}"/>
              </a:ext>
            </a:extLst>
          </p:cNvPr>
          <p:cNvSpPr/>
          <p:nvPr/>
        </p:nvSpPr>
        <p:spPr>
          <a:xfrm>
            <a:off x="-16777" y="749799"/>
            <a:ext cx="11721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EF54F2-2F90-487A-8927-22E3A8BDF23A}"/>
              </a:ext>
            </a:extLst>
          </p:cNvPr>
          <p:cNvSpPr/>
          <p:nvPr/>
        </p:nvSpPr>
        <p:spPr>
          <a:xfrm>
            <a:off x="-16777" y="669187"/>
            <a:ext cx="1204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E5C265F-D8C8-47DB-955D-2BA57D990A6A}"/>
              </a:ext>
            </a:extLst>
          </p:cNvPr>
          <p:cNvSpPr/>
          <p:nvPr/>
        </p:nvSpPr>
        <p:spPr>
          <a:xfrm>
            <a:off x="167753" y="238589"/>
            <a:ext cx="1158207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Ответственность  поставщика (подрядчика, исполнителя)</a:t>
            </a:r>
          </a:p>
        </p:txBody>
      </p:sp>
    </p:spTree>
    <p:extLst>
      <p:ext uri="{BB962C8B-B14F-4D97-AF65-F5344CB8AC3E}">
        <p14:creationId xmlns:p14="http://schemas.microsoft.com/office/powerpoint/2010/main" val="95354653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01" y="348526"/>
            <a:ext cx="12040997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Санкции в отношении поставщика (подрядчика, исполнителя) нарушающего график исполнения обязательств выполнения работ, числе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сверх ставки рефинансирования</a:t>
            </a: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 действующим законодательством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 фиксированный размер пеней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за ненадлежащее исполнение подрядчиком своих обязательств в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возможности его одностороннего увеличения заказчиком в проекте договора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являющемся частью аукционной документации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см. Определение Верховного Суда РФ от 25.01.2022 N 302-ЭС21-22811 по делу N А19-19019/2020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расчет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должен быть выполнен по ключевой ставке Центрального банка Российской Федерации, 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действующей на дату выставления требования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(см. например Письмо Казначейства России от 30.10.2020 N 07-04-05/21-22278)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B44F40-86B3-48CD-A638-BDF2EE0FD255}"/>
              </a:ext>
            </a:extLst>
          </p:cNvPr>
          <p:cNvSpPr/>
          <p:nvPr/>
        </p:nvSpPr>
        <p:spPr>
          <a:xfrm>
            <a:off x="-16777" y="749799"/>
            <a:ext cx="11721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EF54F2-2F90-487A-8927-22E3A8BDF23A}"/>
              </a:ext>
            </a:extLst>
          </p:cNvPr>
          <p:cNvSpPr/>
          <p:nvPr/>
        </p:nvSpPr>
        <p:spPr>
          <a:xfrm>
            <a:off x="-16777" y="669187"/>
            <a:ext cx="1204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68ADE7-1B51-41FF-ABBE-9FB391F58A9A}"/>
              </a:ext>
            </a:extLst>
          </p:cNvPr>
          <p:cNvSpPr/>
          <p:nvPr/>
        </p:nvSpPr>
        <p:spPr>
          <a:xfrm>
            <a:off x="53125" y="209356"/>
            <a:ext cx="1158207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Ответственность  поставщика (подрядчика, исполнителя)</a:t>
            </a:r>
          </a:p>
        </p:txBody>
      </p:sp>
    </p:spTree>
    <p:extLst>
      <p:ext uri="{BB962C8B-B14F-4D97-AF65-F5344CB8AC3E}">
        <p14:creationId xmlns:p14="http://schemas.microsoft.com/office/powerpoint/2010/main" val="9900981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01" y="479469"/>
            <a:ext cx="12040997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	штрафы начисляются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неисполнение или ненадлежащее исполнение поставщиком (подрядчиком, исполнителем) обязательств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предусмотренных контрактом, за исключением просрочки исполнения поставщиком (подрядчиком, исполнителем) обязательств (в том числе гарантийного обязательства), предусмотренных контрактом.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общему правилу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одновременное начисление пеней и штрафов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 просрочку исполнения обязательств, признается судами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неправомерным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(см. Постановление Арбитражного суда Уральского округа от 27 октября 2020 года № Ф09-5937/20 по делу № А60-46382/2019). (есть и другие позиции, всё зависит от конкретных обстоятельств)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 одностороннем отказе за неисполнение обязательств начисляется и штраф и пеня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см. Определение Судебной коллегии по экономическим спорам Верховного Суда Российской Федерации от 22 июля 2021 года № 302-ЭС21-7074, А19-7006/2020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B44F40-86B3-48CD-A638-BDF2EE0FD255}"/>
              </a:ext>
            </a:extLst>
          </p:cNvPr>
          <p:cNvSpPr/>
          <p:nvPr/>
        </p:nvSpPr>
        <p:spPr>
          <a:xfrm>
            <a:off x="-16777" y="749799"/>
            <a:ext cx="11721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EF54F2-2F90-487A-8927-22E3A8BDF23A}"/>
              </a:ext>
            </a:extLst>
          </p:cNvPr>
          <p:cNvSpPr/>
          <p:nvPr/>
        </p:nvSpPr>
        <p:spPr>
          <a:xfrm>
            <a:off x="-16777" y="669187"/>
            <a:ext cx="1204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D80F59-DD76-46D0-917D-72F66878CF22}"/>
              </a:ext>
            </a:extLst>
          </p:cNvPr>
          <p:cNvSpPr/>
          <p:nvPr/>
        </p:nvSpPr>
        <p:spPr>
          <a:xfrm>
            <a:off x="307559" y="33193"/>
            <a:ext cx="1158207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Ответственность  поставщика (подрядчика, исполнителя)</a:t>
            </a:r>
          </a:p>
        </p:txBody>
      </p:sp>
    </p:spTree>
    <p:extLst>
      <p:ext uri="{BB962C8B-B14F-4D97-AF65-F5344CB8AC3E}">
        <p14:creationId xmlns:p14="http://schemas.microsoft.com/office/powerpoint/2010/main" val="96927608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1525"/>
            <a:ext cx="12040997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just"/>
            <a:r>
              <a:rPr lang="ru-RU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 </a:t>
            </a:r>
            <a:r>
              <a:rPr lang="ru-RU" sz="24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АДМИНИСТРАТИВНЫЙ ШТРАФ ЗА НЕИСПОЛНЕНИЕ КОНТРАКТА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часть 7 статьи 7.32 КОАП РФ </a:t>
            </a:r>
            <a:r>
              <a:rPr lang="ru-RU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</a:t>
            </a:r>
            <a:endParaRPr lang="ru-RU" sz="24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Действия (бездействие),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повлекшие неисполнение обязательств, предусмотренных контрактом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 поставку товаров, выполнение работ, оказание услуг для нужд заказчиков, </a:t>
            </a:r>
            <a:r>
              <a:rPr lang="ru-RU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причинением существенного вреда охраняемым законом интересам общества и государства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если такие действия (бездействие) не влекут уголовной ответственности, -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 влекут наложение административного штрафа на должностных лиц и индивидуальных предпринимателей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размере от 5 до 15 процентов стоимости неисполненных обязательств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предусмотренных контрактом на поставку товаров, выполнение работ, оказание услуг, но не менее тридцати тысяч рублей или дисквалификацию на срок до двух лет;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юридических лиц - от однократного до трехкратного размера стоимости неисполненных обязательств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предусмотренных контрактом на поставку товаров, выполнение работ, оказание услуг,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не менее трехсот тысяч рублей.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B44F40-86B3-48CD-A638-BDF2EE0FD255}"/>
              </a:ext>
            </a:extLst>
          </p:cNvPr>
          <p:cNvSpPr/>
          <p:nvPr/>
        </p:nvSpPr>
        <p:spPr>
          <a:xfrm>
            <a:off x="-16777" y="749799"/>
            <a:ext cx="11721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EF54F2-2F90-487A-8927-22E3A8BDF23A}"/>
              </a:ext>
            </a:extLst>
          </p:cNvPr>
          <p:cNvSpPr/>
          <p:nvPr/>
        </p:nvSpPr>
        <p:spPr>
          <a:xfrm>
            <a:off x="-16777" y="669187"/>
            <a:ext cx="1204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77C9406-6813-48F6-9E17-2CE01AC09998}"/>
              </a:ext>
            </a:extLst>
          </p:cNvPr>
          <p:cNvSpPr/>
          <p:nvPr/>
        </p:nvSpPr>
        <p:spPr>
          <a:xfrm>
            <a:off x="0" y="263217"/>
            <a:ext cx="1158207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Ответственность  поставщика (подрядчика, исполнителя)</a:t>
            </a:r>
          </a:p>
        </p:txBody>
      </p:sp>
    </p:spTree>
    <p:extLst>
      <p:ext uri="{BB962C8B-B14F-4D97-AF65-F5344CB8AC3E}">
        <p14:creationId xmlns:p14="http://schemas.microsoft.com/office/powerpoint/2010/main" val="303820735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49799"/>
            <a:ext cx="1204099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Письмо&gt; ФАС России от 22.03.2018 N РП/19241/18 &lt;О применении ч. 7 ст. 7.32 КоАП РФ&gt;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стоит обратить внимание на то, что исходя из конструкции части 7 статьи 7.32 следует, что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существенное нарушение охраняемых законом интересов общества и государства, понятие оценочное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В связи с этим, в пункте 18 постановления Пленума Верховного Суда Российской Федерации от 16.10.2009 N 19 "О судебной практике по делам о злоупотреблении должностными полномочиями и о превышении должностных полномочий"  указано, что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оценке существенности вреда необходимо учитывать степень отрицательного влияния противоправного деяния на нормальную работу организации, государственных и муниципальных органов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характер и размер понесенного материального ущерба, число потерпевших граждан, тяжесть причиненного им физического, морального или имущественного вреда;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!!!Необходимо доказать существенность!!!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Постановление Шестого кассационного суда общей юрисдикции от 30 апреля 2021 г. по делу N 16-1876/2021: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«недостижение в установленный срок целей, поставленных заказчиком перед исполнителем (подрядчиком), которые в данном случае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определены социальной значимостью такого объекта как школа». (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https://vk.com/public172972583?w=wall-172972583_584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B44F40-86B3-48CD-A638-BDF2EE0FD255}"/>
              </a:ext>
            </a:extLst>
          </p:cNvPr>
          <p:cNvSpPr/>
          <p:nvPr/>
        </p:nvSpPr>
        <p:spPr>
          <a:xfrm>
            <a:off x="-16777" y="749799"/>
            <a:ext cx="11721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EF54F2-2F90-487A-8927-22E3A8BDF23A}"/>
              </a:ext>
            </a:extLst>
          </p:cNvPr>
          <p:cNvSpPr/>
          <p:nvPr/>
        </p:nvSpPr>
        <p:spPr>
          <a:xfrm>
            <a:off x="-16777" y="669187"/>
            <a:ext cx="1204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8F8F00-2991-4672-8937-F9CD39321D01}"/>
              </a:ext>
            </a:extLst>
          </p:cNvPr>
          <p:cNvSpPr/>
          <p:nvPr/>
        </p:nvSpPr>
        <p:spPr>
          <a:xfrm>
            <a:off x="5865809" y="3244334"/>
            <a:ext cx="460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ТТ</a:t>
            </a:r>
            <a:endParaRPr lang="ru-RU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6BDDD0E-1205-4D88-A951-8B079A112EEB}"/>
              </a:ext>
            </a:extLst>
          </p:cNvPr>
          <p:cNvSpPr/>
          <p:nvPr/>
        </p:nvSpPr>
        <p:spPr>
          <a:xfrm>
            <a:off x="74772" y="168113"/>
            <a:ext cx="1158207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Ответственность  поставщика (подрядчика, исполнителя)</a:t>
            </a:r>
          </a:p>
        </p:txBody>
      </p:sp>
    </p:spTree>
    <p:extLst>
      <p:ext uri="{BB962C8B-B14F-4D97-AF65-F5344CB8AC3E}">
        <p14:creationId xmlns:p14="http://schemas.microsoft.com/office/powerpoint/2010/main" val="134606177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6777" y="531073"/>
            <a:ext cx="1204099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!!!Необходимо доказать существенность!!!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Постановление Шестого кассационного суда общей юрисдикции от 30 апреля 2021 г. по делу N 16-1876/2021: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«недостижение в установленный срок целей, поставленных заказчиком перед исполнителем (подрядчиком), которые в данном случае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определены социальной значимостью такого объекта как школа». (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https://vk.com/public172972583?w=wall-172972583_584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Также к существенному вреду можно </a:t>
            </a:r>
            <a:r>
              <a:rPr lang="ru-RU" sz="2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отнести угрозу невыполнения государственных программ, нарушение прав неопределенного круга лиц, препятствия в работе медучреждения, подрыв авторитета государства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(см. Постановление Первого кассационного суда общей юрисдикции от 18 ноября 2021 года </a:t>
            </a: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№ 16-5295/2021, Постановление Седьмого кассационного суда общей юрисдикции от 29 сентября 2021 года N 16-5120/2021, Постановление Четвертого кассационного суда общей юрисдикции от 30 июня 2021 года N 16-2266/2021, Постановление Седьмого кассационного суда общей юрисдикции от 12 февраля 2021 года N 16-1031/2021 по делу N 16-6577/2020).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B44F40-86B3-48CD-A638-BDF2EE0FD255}"/>
              </a:ext>
            </a:extLst>
          </p:cNvPr>
          <p:cNvSpPr/>
          <p:nvPr/>
        </p:nvSpPr>
        <p:spPr>
          <a:xfrm>
            <a:off x="-16777" y="749799"/>
            <a:ext cx="11721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EF54F2-2F90-487A-8927-22E3A8BDF23A}"/>
              </a:ext>
            </a:extLst>
          </p:cNvPr>
          <p:cNvSpPr/>
          <p:nvPr/>
        </p:nvSpPr>
        <p:spPr>
          <a:xfrm>
            <a:off x="-16777" y="669187"/>
            <a:ext cx="1204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B1DC17-5DD9-449B-B92B-CBD5B6CE9061}"/>
              </a:ext>
            </a:extLst>
          </p:cNvPr>
          <p:cNvSpPr/>
          <p:nvPr/>
        </p:nvSpPr>
        <p:spPr>
          <a:xfrm>
            <a:off x="53125" y="234466"/>
            <a:ext cx="1158207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Ответственность  поставщика (подрядчика, исполнителя)</a:t>
            </a:r>
          </a:p>
        </p:txBody>
      </p:sp>
    </p:spTree>
    <p:extLst>
      <p:ext uri="{BB962C8B-B14F-4D97-AF65-F5344CB8AC3E}">
        <p14:creationId xmlns:p14="http://schemas.microsoft.com/office/powerpoint/2010/main" val="400577270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6777" y="749799"/>
            <a:ext cx="1204099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заказчика (руководителя заказчика) наложили административный штраф за неисполнение требований, связанных с исполнением контракта? Можно взыскать. 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рамках гражданско-правовой ответственности заказчик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вправе взыскивать убытки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(в том числе реальный ущерб), причиненные при неисполнении или ненадлежащим исполнении обязательства (статьи 15, 393 Гражданского Кодекса Российской Федерации).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Под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понятие «убытки»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также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подпадают понесенные расходы по уплате административных штрафов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в случае привлечения заказчика к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административной ответственности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 нарушения, возникшие вследствие неисполнения, ненадлежащего исполнения обязательств по соответствующем контракту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наличии причинной связи, протокол = доказательство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(см. Постановление Арбитражного суда Дальневосточного округа от 22 января 2021 года № Ф03-5226/2020 по делу № А73-5634/2020, постановление Арбитражного суда Северо-Кавказского округа от 19 января 2022 года № Ф08-12473/2021 по делу № А15-4207/2020).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898" y="1303797"/>
            <a:ext cx="1139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B44F40-86B3-48CD-A638-BDF2EE0FD255}"/>
              </a:ext>
            </a:extLst>
          </p:cNvPr>
          <p:cNvSpPr/>
          <p:nvPr/>
        </p:nvSpPr>
        <p:spPr>
          <a:xfrm>
            <a:off x="-16777" y="749799"/>
            <a:ext cx="11721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EF54F2-2F90-487A-8927-22E3A8BDF23A}"/>
              </a:ext>
            </a:extLst>
          </p:cNvPr>
          <p:cNvSpPr/>
          <p:nvPr/>
        </p:nvSpPr>
        <p:spPr>
          <a:xfrm>
            <a:off x="-16777" y="669187"/>
            <a:ext cx="1204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06BD56-9B29-4B89-A89C-105117F15254}"/>
              </a:ext>
            </a:extLst>
          </p:cNvPr>
          <p:cNvSpPr/>
          <p:nvPr/>
        </p:nvSpPr>
        <p:spPr>
          <a:xfrm>
            <a:off x="123029" y="192942"/>
            <a:ext cx="1158207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Ответственность  поставщика (подрядчика, исполнителя)</a:t>
            </a:r>
          </a:p>
        </p:txBody>
      </p:sp>
    </p:spTree>
    <p:extLst>
      <p:ext uri="{BB962C8B-B14F-4D97-AF65-F5344CB8AC3E}">
        <p14:creationId xmlns:p14="http://schemas.microsoft.com/office/powerpoint/2010/main" val="126972860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Взыскание обеспечения заявки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FAFE1-8D7F-4AA0-8F6F-DD2D23A4250B}"/>
              </a:ext>
            </a:extLst>
          </p:cNvPr>
          <p:cNvSpPr txBox="1"/>
          <p:nvPr/>
        </p:nvSpPr>
        <p:spPr>
          <a:xfrm>
            <a:off x="320124" y="1026219"/>
            <a:ext cx="1158809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Частью 13 статьи 44 установлено, что в случае, если в течение одного квартала на одной ЭТП -  3 и более заявки участника отклонены комиссией, то участник закупки теряет обеспечение заявки. </a:t>
            </a: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При этом, если:</a:t>
            </a: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- обеспечение представлено путем блокирования денежных средств – банк перечисляет такие денежные средства в соответствующий бюджет (часть 14 статьи 44 Закона о контрактной системе); </a:t>
            </a: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- обеспечение представлено в виде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независимой гарантии – заказчик предъявляет требование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об уплате денежной суммы по независимой гарантии банку, выпустившему такую гарантию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(часть 15 статьи 44 Закона о контрактной системе).</a:t>
            </a:r>
          </a:p>
        </p:txBody>
      </p:sp>
    </p:spTree>
    <p:extLst>
      <p:ext uri="{BB962C8B-B14F-4D97-AF65-F5344CB8AC3E}">
        <p14:creationId xmlns:p14="http://schemas.microsoft.com/office/powerpoint/2010/main" val="314189947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204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Взыскание обеспечения заявки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FAFE1-8D7F-4AA0-8F6F-DD2D23A4250B}"/>
              </a:ext>
            </a:extLst>
          </p:cNvPr>
          <p:cNvSpPr txBox="1"/>
          <p:nvPr/>
        </p:nvSpPr>
        <p:spPr>
          <a:xfrm>
            <a:off x="320124" y="1026219"/>
            <a:ext cx="1172118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Требование по независимой гарантии должно быть предъявлено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3 рабочих дней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 дня, следующего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днем получения заказчиком информации от оператора электронной площадки о наступлении случая, предусмотренного частью 13 статьи 44</a:t>
            </a:r>
          </a:p>
          <a:p>
            <a:pPr algn="just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Такую информацию оператор электронной площадки должен направить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30 дней 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января 2023 года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рабочих дней ФЗ-104)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 дня, следующего за днем размещения на электронной площадке протокола подведения итогов</a:t>
            </a:r>
          </a:p>
        </p:txBody>
      </p:sp>
    </p:spTree>
    <p:extLst>
      <p:ext uri="{BB962C8B-B14F-4D97-AF65-F5344CB8AC3E}">
        <p14:creationId xmlns:p14="http://schemas.microsoft.com/office/powerpoint/2010/main" val="24114500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46776</TotalTime>
  <Words>13887</Words>
  <Application>Microsoft Office PowerPoint</Application>
  <PresentationFormat>Широкоэкранный</PresentationFormat>
  <Paragraphs>1078</Paragraphs>
  <Slides>132</Slides>
  <Notes>59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132</vt:i4>
      </vt:variant>
    </vt:vector>
  </HeadingPairs>
  <TitlesOfParts>
    <vt:vector size="140" baseType="lpstr">
      <vt:lpstr>Arial</vt:lpstr>
      <vt:lpstr>Arial Black</vt:lpstr>
      <vt:lpstr>Calibri</vt:lpstr>
      <vt:lpstr>Calibri Light</vt:lpstr>
      <vt:lpstr>Courier New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Статья 50. Проведение электронного запроса котировок</vt:lpstr>
      <vt:lpstr>Презентация PowerPoint</vt:lpstr>
      <vt:lpstr>Презентация PowerPoint</vt:lpstr>
      <vt:lpstr>Презентация PowerPoint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Принцип единства контрактной системы (ст.11 Закона № 44-ФЗ) </vt:lpstr>
      <vt:lpstr>     </vt:lpstr>
      <vt:lpstr>     </vt:lpstr>
      <vt:lpstr>     </vt:lpstr>
      <vt:lpstr>     </vt:lpstr>
      <vt:lpstr>     </vt:lpstr>
      <vt:lpstr>Презентация PowerPoint</vt:lpstr>
      <vt:lpstr>     </vt:lpstr>
      <vt:lpstr>     </vt:lpstr>
      <vt:lpstr>     </vt:lpstr>
      <vt:lpstr>Презентация PowerPoint</vt:lpstr>
      <vt:lpstr> Принцип единства контрактной системы (ст.11 Закона № 44-ФЗ)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</vt:lpstr>
      <vt:lpstr>     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Типичные нарушения заказчиков при утверждении документации о закупке, извещения о закупке, проекта контракта, описания объекта закупки</dc:title>
  <dc:creator>Никита Усманов</dc:creator>
  <cp:lastModifiedBy>Усманов Никита Владимирович</cp:lastModifiedBy>
  <cp:revision>2223</cp:revision>
  <cp:lastPrinted>2022-08-03T04:14:46Z</cp:lastPrinted>
  <dcterms:created xsi:type="dcterms:W3CDTF">2017-03-14T11:51:26Z</dcterms:created>
  <dcterms:modified xsi:type="dcterms:W3CDTF">2022-08-05T06:51:40Z</dcterms:modified>
</cp:coreProperties>
</file>